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55"/>
  </p:notesMasterIdLst>
  <p:sldIdLst>
    <p:sldId id="2144212288" r:id="rId3"/>
    <p:sldId id="2144212289" r:id="rId4"/>
    <p:sldId id="2144212287" r:id="rId5"/>
    <p:sldId id="2144212286" r:id="rId6"/>
    <p:sldId id="2144212283" r:id="rId7"/>
    <p:sldId id="2144212285" r:id="rId8"/>
    <p:sldId id="2144212284" r:id="rId9"/>
    <p:sldId id="2144212282" r:id="rId10"/>
    <p:sldId id="2144212280" r:id="rId11"/>
    <p:sldId id="2144212279" r:id="rId12"/>
    <p:sldId id="2144212278" r:id="rId13"/>
    <p:sldId id="2144212277" r:id="rId14"/>
    <p:sldId id="2144212274" r:id="rId15"/>
    <p:sldId id="2144212275" r:id="rId16"/>
    <p:sldId id="2144212276" r:id="rId17"/>
    <p:sldId id="296" r:id="rId18"/>
    <p:sldId id="295" r:id="rId19"/>
    <p:sldId id="294" r:id="rId20"/>
    <p:sldId id="292" r:id="rId21"/>
    <p:sldId id="291" r:id="rId22"/>
    <p:sldId id="288" r:id="rId23"/>
    <p:sldId id="287" r:id="rId24"/>
    <p:sldId id="285" r:id="rId25"/>
    <p:sldId id="290" r:id="rId26"/>
    <p:sldId id="286" r:id="rId27"/>
    <p:sldId id="284" r:id="rId28"/>
    <p:sldId id="282" r:id="rId29"/>
    <p:sldId id="283" r:id="rId30"/>
    <p:sldId id="281" r:id="rId31"/>
    <p:sldId id="280" r:id="rId32"/>
    <p:sldId id="277" r:id="rId33"/>
    <p:sldId id="278" r:id="rId34"/>
    <p:sldId id="276" r:id="rId35"/>
    <p:sldId id="275" r:id="rId36"/>
    <p:sldId id="274" r:id="rId37"/>
    <p:sldId id="273" r:id="rId38"/>
    <p:sldId id="272" r:id="rId39"/>
    <p:sldId id="271" r:id="rId40"/>
    <p:sldId id="270" r:id="rId41"/>
    <p:sldId id="262" r:id="rId42"/>
    <p:sldId id="268" r:id="rId43"/>
    <p:sldId id="267" r:id="rId44"/>
    <p:sldId id="266" r:id="rId45"/>
    <p:sldId id="265" r:id="rId46"/>
    <p:sldId id="264" r:id="rId47"/>
    <p:sldId id="263" r:id="rId48"/>
    <p:sldId id="261" r:id="rId49"/>
    <p:sldId id="260" r:id="rId50"/>
    <p:sldId id="259" r:id="rId51"/>
    <p:sldId id="258" r:id="rId52"/>
    <p:sldId id="257" r:id="rId53"/>
    <p:sldId id="256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222"/>
    <a:srgbClr val="9BCDF7"/>
    <a:srgbClr val="DAEDFC"/>
    <a:srgbClr val="C919E1"/>
    <a:srgbClr val="DAE73A"/>
    <a:srgbClr val="000000"/>
    <a:srgbClr val="FFFFFF"/>
    <a:srgbClr val="07E7FD"/>
    <a:srgbClr val="80B0D5"/>
    <a:srgbClr val="DFEA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3"/>
    <p:restoredTop sz="94673"/>
  </p:normalViewPr>
  <p:slideViewPr>
    <p:cSldViewPr snapToGrid="0">
      <p:cViewPr>
        <p:scale>
          <a:sx n="100" d="100"/>
          <a:sy n="100" d="100"/>
        </p:scale>
        <p:origin x="2898" y="12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AB977-9CFB-4392-81F5-0F7850A006E2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43CD0E-9AFD-44C1-A54E-C0383A1B1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5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3CD0E-9AFD-44C1-A54E-C0383A1B1D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0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3CD0E-9AFD-44C1-A54E-C0383A1B1D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7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3CD0E-9AFD-44C1-A54E-C0383A1B1D0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28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1ABD4-E70F-C038-EE47-B90A06A24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D27DB-D343-B800-B89B-FF99098C23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BD915-0CE0-D908-582B-BF83663A4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00A7C-7BB0-6107-EB52-9DED5C129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9C174-7DA3-EA97-85A0-4BE98C8EC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68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C8F22-A5BF-1C31-A9F8-5EEB9AB1E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9AC27A-AE1E-4EE4-7446-81FB782BF6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049B5-9A27-61C8-D2D7-AA43552F2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655F0-81FB-E193-6990-217832481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DF1C1-5166-DE7A-3DE2-6DB4DA1E2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15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C32970-E2EA-DEB6-A444-2D1F2AE300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E60A44-EF15-CA0A-6945-272EDD8A9D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F0925-7A5C-9EF5-1257-C85E81174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A0F1B-0C54-6470-CD69-9CE33BF50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A4755-42AE-6479-E8EA-43AC4F55E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3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DD532E-80E6-4827-9D26-79331A2E2F92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AAE358-1727-4329-B314-8A0988396DA6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213F80-D8C2-493E-A4E8-53746CE58CFD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56816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06CEAF-F437-4508-9387-90100AE99A8E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0905AF-8609-4183-BADB-E634D615F5C8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9BD991-F477-4F6D-97B6-9CFB3592FC4C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854593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91A715-9DFE-42DD-923A-ED5B45BA3AEE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A50E73-9D22-4D57-9765-08BADFB848DF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D458A1-F25A-40BA-A8EA-97FE35B28C9F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961205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C2096C-5014-4784-87D1-A5D2B6663F18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22DE11-B09B-4143-AA54-E1633CFBBA2F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BFF97F-8964-410A-8FED-1E6C35132D2A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901930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1A78EE-1A24-442D-B34F-2F7EA599EB66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65E6F8-8665-4E70-A582-9315E3A2C432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3187FB-738A-4E35-8E51-AF59CDC30C85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30031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495A9C-6311-4D8F-A7BD-8E9C4167AB62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FAC97B-5B67-4015-957F-8453601DAF2C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6EB583-7583-41F4-B67F-94D43F1DDAE3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0575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4673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4E0517-0FE5-43DE-B08C-6CE2CF520372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235D3D-062B-4F53-AAE0-3DA25A162B8B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5CAED3-3802-4717-B4FD-5A117AEE6E66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20528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667B6-9E99-62DF-A0B7-95B143F0B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10F01-9367-AF09-F64D-8C127DFF1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250E8-1177-606F-B9B2-4F3E781CB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7828C-E5BE-88DE-5E96-9A33C8B66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F70C0-BBD4-8628-6522-00AD7867D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202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401556-83E7-485D-8753-7F1127537075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90EAB6-2548-4D82-8BE8-268BBF84A2F2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579D13-921C-4CD5-9255-8360D6B07C51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047398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1BE6DF-EA9E-4AEB-BA7B-3CE7F6A496DF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BDE65D-C841-4093-A7E6-E392D680CD6C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FF0AF4-4B6C-4F46-9232-72D3B5894812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843586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8F8D66-963D-4F7C-AE79-667F1B3E5388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8AA948-0971-45E0-89B9-F7D2C31C0EDA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B5C878-DB77-4A85-95F4-46BD9C652436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204580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Title Slide">
  <p:cSld name="White 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0"/>
          <p:cNvSpPr/>
          <p:nvPr/>
        </p:nvSpPr>
        <p:spPr>
          <a:xfrm>
            <a:off x="78488" y="0"/>
            <a:ext cx="7865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" name="Google Shape;37;p40"/>
          <p:cNvSpPr/>
          <p:nvPr/>
        </p:nvSpPr>
        <p:spPr>
          <a:xfrm>
            <a:off x="-9832" y="0"/>
            <a:ext cx="108155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5501592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987764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360904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678714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380454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737198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4559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1C0EA-8560-9DF9-DADD-454450EF2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13BF7-70D1-A784-904E-837741588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F524C-E248-86AC-3CC8-2339F39BD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30400C-D512-82B8-D19E-B27B586C4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83186-C771-2F6C-609B-9AEE8DC36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04886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191284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687479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330585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&amp; Drop </a:t>
            </a:r>
            <a:br>
              <a:rPr lang="en-US" noProof="0"/>
            </a:br>
            <a:r>
              <a:rPr lang="en-US" noProof="0"/>
              <a:t>Your Photo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6B1235F-7F39-4A5B-9E30-7105E197D5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896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494358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54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5254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25217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113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26113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5607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56972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56972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886935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87831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87831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1779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18689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86638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6D07DD-F1C7-4A36-AF98-6B5500A1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5160089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76927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2D97A27-82CC-4C99-A055-C357273208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49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 Option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3" name="Picture Placeholder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8" name="Picture Placeholder 15">
            <a:extLst>
              <a:ext uri="{FF2B5EF4-FFF2-40B4-BE49-F238E27FC236}">
                <a16:creationId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3F5D994D-B125-4628-9E39-49308819F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C1DA787-0E72-4002-921D-E78F824CC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846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1B9E7-33BC-464B-B75C-73154C19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917250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alpha val="87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1CA826-63B3-43E6-99A0-25895892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23621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CD613-4D51-B527-7DE5-3398A3D37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6C652-3726-A4BE-9857-5D3CF87CF5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7A04BD-3999-72DD-B322-1198D8C97B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4AC757-4806-19EE-846C-99D364801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5F1CF5-87FD-CEE2-90D4-9180579F2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8D51DA-05BC-A7F7-E321-EAF54B6EC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223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9EA32B-6EE8-4742-9788-FCAC7A0F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3826749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3BA81C-7A11-4162-B12D-09C17794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8435457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08EDE7-4EEE-467B-88CF-BC73746F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8947178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37E213-4C0E-46AD-9E3B-F87160D0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0217185-E5C5-4AFF-8253-EEBFB85794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054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</p:grp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5F1F7-9083-4904-84DE-45613FFE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0068D01-FE13-4665-982C-2061823811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4551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Image">
    <p:bg bwMode="grayWhite"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</a:t>
            </a:r>
            <a:br>
              <a:rPr lang="en-US" noProof="0"/>
            </a:br>
            <a:r>
              <a:rPr lang="en-US" noProof="0"/>
              <a:t>You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F3F62D-E8E0-4A68-AFD4-0DE72BBF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2022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7000">
                <a:schemeClr val="accent1">
                  <a:alpha val="81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882097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255082859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000">
                <a:schemeClr val="tx2">
                  <a:lumMod val="20000"/>
                  <a:lumOff val="80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81300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5076000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96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194986133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94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673488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3968188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DD7AB4-FC84-443E-AF8E-E275716A9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64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72100-1EE1-55E5-9416-035791334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CE4A8-7715-55D2-E7AF-B68E3A422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E69F0-221B-9F12-7EDF-2F666FE801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9A452C-4190-936D-A2A2-31A1D4562C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5F3EA2-C49C-5038-0D8B-3C80DAD93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B1983F-6EBB-8D9A-5802-BCBF94AE9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62E2E7-82A3-0098-97CA-556FF7007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F63298-6DAB-9EF0-B5F1-55B3CDF97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36005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3B4A2F-5217-4795-8F6B-BFD7CF45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0810502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52000"/>
            <a:ext cx="5508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152525"/>
            <a:ext cx="550800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2EF92-D0F7-4157-AFAF-E4A3058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9494382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5508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5508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584325"/>
            <a:ext cx="5508000" cy="4606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152525"/>
            <a:ext cx="5508000" cy="358775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4149401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1595692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1292" y="359999"/>
            <a:ext cx="6579707" cy="576493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0000" y="3960000"/>
            <a:ext cx="4186800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96593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17DEB87-DE66-4311-84F4-4A1AE244A9D6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359999" y="3960000"/>
            <a:ext cx="4186799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09949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DA4BE-4092-F733-AAA7-1B5351E01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9FD56A-4D32-93FC-2EEF-5EA74CC68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572603-65F1-723F-19DE-B51385A89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472A09-4655-57AF-6F83-8ACD93EBF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645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A73B19-7A47-E13D-368D-CC4FCA719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7CA12-A3C7-F7B5-3042-6D992F9E3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C1380-E994-76B8-5E34-A1C4644C8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38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AFA9-E5D9-BC02-F08F-0A85473DF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61F24-4E2A-DEF4-D41B-9255F9DDC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6D7D5C-A36B-E037-2095-2387AA908A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FAA393-C4ED-3CB3-0AAA-53B3E6816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B21CF-FD48-CADA-6B1E-DC2D89A03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99FF7C-ACAD-96E1-079D-B567E325B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465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A3731-B5E9-C20E-D450-A21CDB8A9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D89263-4C84-3237-9289-1FB3651ABF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B01537-4D55-2D70-F8B5-39E5372F7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C2020B-6F38-22F5-A681-1C642BAD9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D13E5E-43BF-15BE-4065-48EF97FE1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55FBC-D488-C9E9-FF11-962C3444E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13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image" Target="../media/image1.png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5F420D-D312-885A-9925-493E84F28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96F89-1AD9-6F62-39B8-08F687385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6750E-C5E0-D931-37B1-6156206A37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0670B-FF24-484A-AAB8-64C824AEE6E6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B5619-D491-6BE5-76C5-3392CA7F2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BB839-8D42-B46A-791C-D9A1715102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082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30DD7-5266-49B7-B376-F2614C0234A7}"/>
              </a:ext>
            </a:extLst>
          </p:cNvPr>
          <p:cNvSpPr/>
          <p:nvPr userDrawn="1"/>
        </p:nvSpPr>
        <p:spPr>
          <a:xfrm>
            <a:off x="99753" y="0"/>
            <a:ext cx="786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B8185-FC05-4BE3-B775-C700D2D5A091}"/>
              </a:ext>
            </a:extLst>
          </p:cNvPr>
          <p:cNvSpPr/>
          <p:nvPr userDrawn="1"/>
        </p:nvSpPr>
        <p:spPr>
          <a:xfrm>
            <a:off x="-9833" y="0"/>
            <a:ext cx="10815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D9A265-9749-4DA4-844F-B78DFA9231A6}"/>
              </a:ext>
            </a:extLst>
          </p:cNvPr>
          <p:cNvSpPr/>
          <p:nvPr userDrawn="1"/>
        </p:nvSpPr>
        <p:spPr>
          <a:xfrm>
            <a:off x="-11264" y="6222569"/>
            <a:ext cx="2498741" cy="5209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DB25423-DDE9-4A93-9D3B-B27DDE3C4162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8" y="6338808"/>
            <a:ext cx="2180314" cy="29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905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8.jp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7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0612766-0118-3BBA-6D83-E428DB97EBB7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314A4EC-6815-CAA3-D2D1-83A38725F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0B0B9886-CB11-8E84-AC25-EE6D26797C02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C372047-B64C-1D1D-0F52-3869BFDF6CDC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F04A2B5D-F6EA-5352-DFE1-3064A0885F8F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CCEA3196-5C98-FCD9-C6E2-7718EFD17D63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F7E8727-D6D8-727B-74D5-C638C1CE73C1}"/>
              </a:ext>
            </a:extLst>
          </p:cNvPr>
          <p:cNvGrpSpPr/>
          <p:nvPr/>
        </p:nvGrpSpPr>
        <p:grpSpPr>
          <a:xfrm>
            <a:off x="-1533526" y="3176"/>
            <a:ext cx="13725525" cy="6854824"/>
            <a:chOff x="-1533525" y="0"/>
            <a:chExt cx="13725525" cy="685482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8F84ECB-7357-ED44-9F9C-EDC894177CFE}"/>
                </a:ext>
              </a:extLst>
            </p:cNvPr>
            <p:cNvGrpSpPr/>
            <p:nvPr/>
          </p:nvGrpSpPr>
          <p:grpSpPr>
            <a:xfrm>
              <a:off x="1" y="73025"/>
              <a:ext cx="12191999" cy="6781799"/>
              <a:chOff x="0" y="0"/>
              <a:chExt cx="12191999" cy="678179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5DC14B7-2D01-3F2B-D480-82F72C366934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1999" cy="6781799"/>
                <a:chOff x="0" y="0"/>
                <a:chExt cx="12191999" cy="6781799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9D44BA4F-5840-8DA4-021A-B81FE9EA2600}"/>
                    </a:ext>
                  </a:extLst>
                </p:cNvPr>
                <p:cNvGrpSpPr/>
                <p:nvPr/>
              </p:nvGrpSpPr>
              <p:grpSpPr>
                <a:xfrm>
                  <a:off x="0" y="472437"/>
                  <a:ext cx="10146687" cy="6309362"/>
                  <a:chOff x="6204257" y="548637"/>
                  <a:chExt cx="10146687" cy="6309362"/>
                </a:xfrm>
              </p:grpSpPr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9B9376B9-3459-9FDE-46A3-EA074F21E7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204257" y="548639"/>
                    <a:ext cx="10146687" cy="5707511"/>
                  </a:xfrm>
                  <a:prstGeom prst="rect">
                    <a:avLst/>
                  </a:prstGeom>
                </p:spPr>
              </p:pic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30E15CBC-774C-E7BB-4192-22F788B2A11C}"/>
                      </a:ext>
                    </a:extLst>
                  </p:cNvPr>
                  <p:cNvGrpSpPr/>
                  <p:nvPr/>
                </p:nvGrpSpPr>
                <p:grpSpPr>
                  <a:xfrm>
                    <a:off x="6204257" y="548637"/>
                    <a:ext cx="8534400" cy="6309362"/>
                    <a:chOff x="-1" y="1657367"/>
                    <a:chExt cx="8534400" cy="6309362"/>
                  </a:xfrm>
                </p:grpSpPr>
                <p:sp>
                  <p:nvSpPr>
                    <p:cNvPr id="31" name="Rounded Rectangle 9">
                      <a:extLst>
                        <a:ext uri="{FF2B5EF4-FFF2-40B4-BE49-F238E27FC236}">
                          <a16:creationId xmlns:a16="http://schemas.microsoft.com/office/drawing/2014/main" id="{3CFFF830-5EAB-972F-6776-81F5DFFC5833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558838" y="3991167"/>
                      <a:ext cx="6309362" cy="1641761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31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32" name="Rounded Rectangle 9">
                      <a:extLst>
                        <a:ext uri="{FF2B5EF4-FFF2-40B4-BE49-F238E27FC236}">
                          <a16:creationId xmlns:a16="http://schemas.microsoft.com/office/drawing/2014/main" id="{C3C3B006-00A0-510F-11CF-86C016609F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" y="6922662"/>
                      <a:ext cx="8185760" cy="594359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100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</p:grpSp>
            </p:grpSp>
            <p:sp>
              <p:nvSpPr>
                <p:cNvPr id="27" name="Rounded Rectangle 9">
                  <a:extLst>
                    <a:ext uri="{FF2B5EF4-FFF2-40B4-BE49-F238E27FC236}">
                      <a16:creationId xmlns:a16="http://schemas.microsoft.com/office/drawing/2014/main" id="{E9688ABE-B730-1F65-DEB7-7DE816097E44}"/>
                    </a:ext>
                  </a:extLst>
                </p:cNvPr>
                <p:cNvSpPr/>
                <p:nvPr/>
              </p:nvSpPr>
              <p:spPr>
                <a:xfrm flipH="1">
                  <a:off x="8534400" y="0"/>
                  <a:ext cx="3657599" cy="6781799"/>
                </a:xfrm>
                <a:prstGeom prst="roundRect">
                  <a:avLst>
                    <a:gd name="adj" fmla="val 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A5D6FCA-9280-7644-D9EB-231C72F32FF6}"/>
                  </a:ext>
                </a:extLst>
              </p:cNvPr>
              <p:cNvGrpSpPr/>
              <p:nvPr/>
            </p:nvGrpSpPr>
            <p:grpSpPr>
              <a:xfrm>
                <a:off x="6892641" y="975524"/>
                <a:ext cx="5082845" cy="4853742"/>
                <a:chOff x="6892641" y="1081445"/>
                <a:chExt cx="5082845" cy="4853742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6D105B7-72CD-3F68-64DE-E4A0A0E3B4AE}"/>
                    </a:ext>
                  </a:extLst>
                </p:cNvPr>
                <p:cNvSpPr txBox="1"/>
                <p:nvPr/>
              </p:nvSpPr>
              <p:spPr>
                <a:xfrm>
                  <a:off x="6892641" y="1081445"/>
                  <a:ext cx="400624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600" b="1">
                      <a:solidFill>
                        <a:srgbClr val="FFFF00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Sep 01, </a:t>
                  </a:r>
                  <a:r>
                    <a:rPr lang="en-US" sz="3600" b="1" dirty="0">
                      <a:solidFill>
                        <a:srgbClr val="FFFF00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2023</a:t>
                  </a:r>
                </a:p>
              </p:txBody>
            </p: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2C2730B3-18E8-7951-DF84-0776BDE6B781}"/>
                    </a:ext>
                  </a:extLst>
                </p:cNvPr>
                <p:cNvGrpSpPr/>
                <p:nvPr/>
              </p:nvGrpSpPr>
              <p:grpSpPr>
                <a:xfrm>
                  <a:off x="7121546" y="1907532"/>
                  <a:ext cx="4853940" cy="4027655"/>
                  <a:chOff x="5676413" y="1458750"/>
                  <a:chExt cx="5063946" cy="4027655"/>
                </a:xfrm>
              </p:grpSpPr>
              <p:sp>
                <p:nvSpPr>
                  <p:cNvPr id="23" name="Rounded Rectangle 9">
                    <a:extLst>
                      <a:ext uri="{FF2B5EF4-FFF2-40B4-BE49-F238E27FC236}">
                        <a16:creationId xmlns:a16="http://schemas.microsoft.com/office/drawing/2014/main" id="{CC0BA510-AA7C-C27D-C4C9-CA0B71DA7130}"/>
                      </a:ext>
                    </a:extLst>
                  </p:cNvPr>
                  <p:cNvSpPr/>
                  <p:nvPr/>
                </p:nvSpPr>
                <p:spPr>
                  <a:xfrm>
                    <a:off x="5676413" y="2043525"/>
                    <a:ext cx="5063946" cy="3442880"/>
                  </a:xfrm>
                  <a:prstGeom prst="roundRect">
                    <a:avLst>
                      <a:gd name="adj" fmla="val 2453"/>
                    </a:avLst>
                  </a:prstGeom>
                  <a:solidFill>
                    <a:schemeClr val="bg2">
                      <a:alpha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r>
                      <a:rPr lang="en-US" sz="32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Link Groups!</a:t>
                    </a: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0AC5202B-835E-5AC2-D07B-120A9807CFF3}"/>
                      </a:ext>
                    </a:extLst>
                  </p:cNvPr>
                  <p:cNvSpPr txBox="1"/>
                  <p:nvPr/>
                </p:nvSpPr>
                <p:spPr>
                  <a:xfrm>
                    <a:off x="5676415" y="1458750"/>
                    <a:ext cx="4460550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7E7FD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Episode Details</a:t>
                    </a:r>
                  </a:p>
                </p:txBody>
              </p:sp>
            </p:grpSp>
          </p:grp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2DEE8E9-D95A-EC15-260A-EBA716D58C00}"/>
                </a:ext>
              </a:extLst>
            </p:cNvPr>
            <p:cNvSpPr/>
            <p:nvPr/>
          </p:nvSpPr>
          <p:spPr>
            <a:xfrm>
              <a:off x="-1533525" y="0"/>
              <a:ext cx="1533526" cy="344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Top layer/text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B2CEBD36-BD23-6AAC-5BBB-8F4FF6B4EAC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A229B74-EE8F-8F89-E4DC-B6800939B261}"/>
              </a:ext>
            </a:extLst>
          </p:cNvPr>
          <p:cNvGrpSpPr/>
          <p:nvPr/>
        </p:nvGrpSpPr>
        <p:grpSpPr>
          <a:xfrm>
            <a:off x="-1533526" y="1873699"/>
            <a:ext cx="6456927" cy="4979975"/>
            <a:chOff x="-1533526" y="1873700"/>
            <a:chExt cx="6456927" cy="49799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2A1E34-4E9A-012B-91E0-B073B1266D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42000"/>
            </a:blip>
            <a:srcRect l="9076" t="23343" r="51441" b="24860"/>
            <a:stretch/>
          </p:blipFill>
          <p:spPr>
            <a:xfrm>
              <a:off x="917160" y="1873700"/>
              <a:ext cx="4006241" cy="295632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94C0FA-DEF4-4E8C-8FA4-B88BA8123116}"/>
                </a:ext>
              </a:extLst>
            </p:cNvPr>
            <p:cNvSpPr/>
            <p:nvPr/>
          </p:nvSpPr>
          <p:spPr>
            <a:xfrm>
              <a:off x="-1533526" y="6509209"/>
              <a:ext cx="1533526" cy="344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tv ‘noise’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6050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314A4EC-6815-CAA3-D2D1-83A38725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70CD84-6890-92CC-ABB1-CAF41BFB4C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0" t="21984" r="47807" b="22610"/>
          <a:stretch/>
        </p:blipFill>
        <p:spPr>
          <a:xfrm>
            <a:off x="787400" y="1803401"/>
            <a:ext cx="4508500" cy="31623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BE5B5CEB-DA4C-A509-23BB-CD4709182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3920" y="2741743"/>
            <a:ext cx="1374514" cy="137451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71B44C-57EC-DFFF-594A-98BF26D02E06}"/>
              </a:ext>
            </a:extLst>
          </p:cNvPr>
          <p:cNvGrpSpPr/>
          <p:nvPr/>
        </p:nvGrpSpPr>
        <p:grpSpPr>
          <a:xfrm>
            <a:off x="0" y="73025"/>
            <a:ext cx="12191999" cy="6781799"/>
            <a:chOff x="0" y="0"/>
            <a:chExt cx="12191999" cy="678179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A0B4080-5C53-0863-A7C9-DBE0E3A53892}"/>
                </a:ext>
              </a:extLst>
            </p:cNvPr>
            <p:cNvGrpSpPr/>
            <p:nvPr/>
          </p:nvGrpSpPr>
          <p:grpSpPr>
            <a:xfrm>
              <a:off x="0" y="0"/>
              <a:ext cx="12191999" cy="6781799"/>
              <a:chOff x="0" y="0"/>
              <a:chExt cx="12191999" cy="678179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EFE75686-271C-AEA3-AD16-611D48874C70}"/>
                  </a:ext>
                </a:extLst>
              </p:cNvPr>
              <p:cNvGrpSpPr/>
              <p:nvPr/>
            </p:nvGrpSpPr>
            <p:grpSpPr>
              <a:xfrm>
                <a:off x="0" y="472437"/>
                <a:ext cx="10146687" cy="6309362"/>
                <a:chOff x="6204257" y="548637"/>
                <a:chExt cx="10146687" cy="6309362"/>
              </a:xfrm>
            </p:grpSpPr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C88D11B7-D9BE-6BD2-EC04-15B4C8083D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204257" y="548639"/>
                  <a:ext cx="10146687" cy="5707511"/>
                </a:xfrm>
                <a:prstGeom prst="rect">
                  <a:avLst/>
                </a:prstGeom>
              </p:spPr>
            </p:pic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4C372047-B64C-1D1D-0F52-3869BFDF6CDC}"/>
                    </a:ext>
                  </a:extLst>
                </p:cNvPr>
                <p:cNvGrpSpPr/>
                <p:nvPr/>
              </p:nvGrpSpPr>
              <p:grpSpPr>
                <a:xfrm>
                  <a:off x="6204257" y="548637"/>
                  <a:ext cx="8534400" cy="6309362"/>
                  <a:chOff x="-1" y="1657367"/>
                  <a:chExt cx="8534400" cy="6309362"/>
                </a:xfrm>
              </p:grpSpPr>
              <p:sp>
                <p:nvSpPr>
                  <p:cNvPr id="14" name="Rounded Rectangle 9">
                    <a:extLst>
                      <a:ext uri="{FF2B5EF4-FFF2-40B4-BE49-F238E27FC236}">
                        <a16:creationId xmlns:a16="http://schemas.microsoft.com/office/drawing/2014/main" id="{F04A2B5D-F6EA-5352-DFE1-3064A0885F8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558838" y="3991167"/>
                    <a:ext cx="6309362" cy="1641761"/>
                  </a:xfrm>
                  <a:prstGeom prst="roundRect">
                    <a:avLst>
                      <a:gd name="adj" fmla="val 0"/>
                    </a:avLst>
                  </a:prstGeom>
                  <a:gradFill flip="none" rotWithShape="1">
                    <a:gsLst>
                      <a:gs pos="0">
                        <a:srgbClr val="000000">
                          <a:alpha val="0"/>
                        </a:srgbClr>
                      </a:gs>
                      <a:gs pos="31000">
                        <a:srgbClr val="000000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  <p:sp>
                <p:nvSpPr>
                  <p:cNvPr id="11" name="Rounded Rectangle 9">
                    <a:extLst>
                      <a:ext uri="{FF2B5EF4-FFF2-40B4-BE49-F238E27FC236}">
                        <a16:creationId xmlns:a16="http://schemas.microsoft.com/office/drawing/2014/main" id="{CCEA3196-5C98-FCD9-C6E2-7718EFD17D63}"/>
                      </a:ext>
                    </a:extLst>
                  </p:cNvPr>
                  <p:cNvSpPr/>
                  <p:nvPr/>
                </p:nvSpPr>
                <p:spPr>
                  <a:xfrm>
                    <a:off x="-1" y="6922662"/>
                    <a:ext cx="8185760" cy="594359"/>
                  </a:xfrm>
                  <a:prstGeom prst="roundRect">
                    <a:avLst>
                      <a:gd name="adj" fmla="val 0"/>
                    </a:avLst>
                  </a:prstGeom>
                  <a:gradFill flip="none" rotWithShape="1">
                    <a:gsLst>
                      <a:gs pos="0">
                        <a:srgbClr val="000000">
                          <a:alpha val="0"/>
                        </a:srgbClr>
                      </a:gs>
                      <a:gs pos="100000">
                        <a:srgbClr val="000000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30" name="Rounded Rectangle 9">
                <a:extLst>
                  <a:ext uri="{FF2B5EF4-FFF2-40B4-BE49-F238E27FC236}">
                    <a16:creationId xmlns:a16="http://schemas.microsoft.com/office/drawing/2014/main" id="{0B0B9886-CB11-8E84-AC25-EE6D26797C02}"/>
                  </a:ext>
                </a:extLst>
              </p:cNvPr>
              <p:cNvSpPr/>
              <p:nvPr/>
            </p:nvSpPr>
            <p:spPr>
              <a:xfrm flipH="1">
                <a:off x="8534400" y="0"/>
                <a:ext cx="3657599" cy="6781799"/>
              </a:xfrm>
              <a:prstGeom prst="roundRect">
                <a:avLst>
                  <a:gd name="adj" fmla="val 0"/>
                </a:avLst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3EFE73C-35EF-99AF-C1CE-EAF8C78802DB}"/>
                </a:ext>
              </a:extLst>
            </p:cNvPr>
            <p:cNvGrpSpPr/>
            <p:nvPr/>
          </p:nvGrpSpPr>
          <p:grpSpPr>
            <a:xfrm>
              <a:off x="6892641" y="975524"/>
              <a:ext cx="5082845" cy="4853742"/>
              <a:chOff x="6892641" y="1081445"/>
              <a:chExt cx="5082845" cy="4853742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AF13A2-71A5-153D-DEBB-659B17F4B331}"/>
                  </a:ext>
                </a:extLst>
              </p:cNvPr>
              <p:cNvSpPr txBox="1"/>
              <p:nvPr/>
            </p:nvSpPr>
            <p:spPr>
              <a:xfrm>
                <a:off x="6892641" y="1081445"/>
                <a:ext cx="40062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Jun 09, 2023</a:t>
                </a:r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D4150E11-C2D5-ACC5-84B4-41378A4846C4}"/>
                  </a:ext>
                </a:extLst>
              </p:cNvPr>
              <p:cNvGrpSpPr/>
              <p:nvPr/>
            </p:nvGrpSpPr>
            <p:grpSpPr>
              <a:xfrm>
                <a:off x="7121546" y="1907532"/>
                <a:ext cx="4853940" cy="4027655"/>
                <a:chOff x="5676413" y="1458750"/>
                <a:chExt cx="5063946" cy="4027655"/>
              </a:xfrm>
            </p:grpSpPr>
            <p:sp>
              <p:nvSpPr>
                <p:cNvPr id="10" name="Rounded Rectangle 9">
                  <a:extLst>
                    <a:ext uri="{FF2B5EF4-FFF2-40B4-BE49-F238E27FC236}">
                      <a16:creationId xmlns:a16="http://schemas.microsoft.com/office/drawing/2014/main" id="{80637E40-7FEA-4440-B4E8-5F6D88CC399D}"/>
                    </a:ext>
                  </a:extLst>
                </p:cNvPr>
                <p:cNvSpPr/>
                <p:nvPr/>
              </p:nvSpPr>
              <p:spPr>
                <a:xfrm>
                  <a:off x="5676413" y="2043525"/>
                  <a:ext cx="5063946" cy="3442880"/>
                </a:xfrm>
                <a:prstGeom prst="roundRect">
                  <a:avLst>
                    <a:gd name="adj" fmla="val 2453"/>
                  </a:avLst>
                </a:prstGeom>
                <a:solidFill>
                  <a:schemeClr val="bg2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lang="en-US" sz="2800" b="1" dirty="0">
                    <a:solidFill>
                      <a:prstClr val="white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lang="en-US" sz="2800" b="1" dirty="0">
                    <a:solidFill>
                      <a:prstClr val="white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r>
                    <a:rPr lang="en-US" sz="2800" b="1" dirty="0">
                      <a:solidFill>
                        <a:prstClr val="white"/>
                      </a:solidFill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Just how DOES </a:t>
                  </a:r>
                  <a:r>
                    <a:rPr lang="en-US" sz="2800" b="1" dirty="0" err="1">
                      <a:solidFill>
                        <a:prstClr val="white"/>
                      </a:solidFill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BrowZer</a:t>
                  </a:r>
                  <a:r>
                    <a:rPr lang="en-US" sz="2800" b="1" dirty="0">
                      <a:solidFill>
                        <a:prstClr val="white"/>
                      </a:solidFill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 work???</a:t>
                  </a:r>
                  <a:br>
                    <a: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</a:br>
                  <a:r>
                    <a: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                    </a:t>
                  </a:r>
                </a:p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984E087-7EC5-1E17-5F82-C9B66611E26D}"/>
                    </a:ext>
                  </a:extLst>
                </p:cNvPr>
                <p:cNvSpPr txBox="1"/>
                <p:nvPr/>
              </p:nvSpPr>
              <p:spPr>
                <a:xfrm>
                  <a:off x="5676415" y="1458750"/>
                  <a:ext cx="44605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7E7FD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Episode Details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09901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314A4EC-6815-CAA3-D2D1-83A38725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FF4F8F-4B0C-B084-0A64-D5978929A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574" y="2259218"/>
            <a:ext cx="3908676" cy="219863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71B44C-57EC-DFFF-594A-98BF26D02E06}"/>
              </a:ext>
            </a:extLst>
          </p:cNvPr>
          <p:cNvGrpSpPr/>
          <p:nvPr/>
        </p:nvGrpSpPr>
        <p:grpSpPr>
          <a:xfrm>
            <a:off x="0" y="73025"/>
            <a:ext cx="12191999" cy="6781799"/>
            <a:chOff x="0" y="0"/>
            <a:chExt cx="12191999" cy="678179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A0B4080-5C53-0863-A7C9-DBE0E3A53892}"/>
                </a:ext>
              </a:extLst>
            </p:cNvPr>
            <p:cNvGrpSpPr/>
            <p:nvPr/>
          </p:nvGrpSpPr>
          <p:grpSpPr>
            <a:xfrm>
              <a:off x="0" y="0"/>
              <a:ext cx="12191999" cy="6781799"/>
              <a:chOff x="0" y="0"/>
              <a:chExt cx="12191999" cy="678179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EFE75686-271C-AEA3-AD16-611D48874C70}"/>
                  </a:ext>
                </a:extLst>
              </p:cNvPr>
              <p:cNvGrpSpPr/>
              <p:nvPr/>
            </p:nvGrpSpPr>
            <p:grpSpPr>
              <a:xfrm>
                <a:off x="0" y="472437"/>
                <a:ext cx="10146687" cy="6309362"/>
                <a:chOff x="6204257" y="548637"/>
                <a:chExt cx="10146687" cy="6309362"/>
              </a:xfrm>
            </p:grpSpPr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C88D11B7-D9BE-6BD2-EC04-15B4C8083D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04257" y="548639"/>
                  <a:ext cx="10146687" cy="5707511"/>
                </a:xfrm>
                <a:prstGeom prst="rect">
                  <a:avLst/>
                </a:prstGeom>
              </p:spPr>
            </p:pic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4C372047-B64C-1D1D-0F52-3869BFDF6CDC}"/>
                    </a:ext>
                  </a:extLst>
                </p:cNvPr>
                <p:cNvGrpSpPr/>
                <p:nvPr/>
              </p:nvGrpSpPr>
              <p:grpSpPr>
                <a:xfrm>
                  <a:off x="6204257" y="548637"/>
                  <a:ext cx="8534400" cy="6309362"/>
                  <a:chOff x="-1" y="1657367"/>
                  <a:chExt cx="8534400" cy="6309362"/>
                </a:xfrm>
              </p:grpSpPr>
              <p:sp>
                <p:nvSpPr>
                  <p:cNvPr id="14" name="Rounded Rectangle 9">
                    <a:extLst>
                      <a:ext uri="{FF2B5EF4-FFF2-40B4-BE49-F238E27FC236}">
                        <a16:creationId xmlns:a16="http://schemas.microsoft.com/office/drawing/2014/main" id="{F04A2B5D-F6EA-5352-DFE1-3064A0885F8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558838" y="3991167"/>
                    <a:ext cx="6309362" cy="1641761"/>
                  </a:xfrm>
                  <a:prstGeom prst="roundRect">
                    <a:avLst>
                      <a:gd name="adj" fmla="val 0"/>
                    </a:avLst>
                  </a:prstGeom>
                  <a:gradFill flip="none" rotWithShape="1">
                    <a:gsLst>
                      <a:gs pos="0">
                        <a:srgbClr val="000000">
                          <a:alpha val="0"/>
                        </a:srgbClr>
                      </a:gs>
                      <a:gs pos="31000">
                        <a:srgbClr val="000000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  <p:sp>
                <p:nvSpPr>
                  <p:cNvPr id="11" name="Rounded Rectangle 9">
                    <a:extLst>
                      <a:ext uri="{FF2B5EF4-FFF2-40B4-BE49-F238E27FC236}">
                        <a16:creationId xmlns:a16="http://schemas.microsoft.com/office/drawing/2014/main" id="{CCEA3196-5C98-FCD9-C6E2-7718EFD17D63}"/>
                      </a:ext>
                    </a:extLst>
                  </p:cNvPr>
                  <p:cNvSpPr/>
                  <p:nvPr/>
                </p:nvSpPr>
                <p:spPr>
                  <a:xfrm>
                    <a:off x="-1" y="6922662"/>
                    <a:ext cx="8185760" cy="594359"/>
                  </a:xfrm>
                  <a:prstGeom prst="roundRect">
                    <a:avLst>
                      <a:gd name="adj" fmla="val 0"/>
                    </a:avLst>
                  </a:prstGeom>
                  <a:gradFill flip="none" rotWithShape="1">
                    <a:gsLst>
                      <a:gs pos="0">
                        <a:srgbClr val="000000">
                          <a:alpha val="0"/>
                        </a:srgbClr>
                      </a:gs>
                      <a:gs pos="100000">
                        <a:srgbClr val="000000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30" name="Rounded Rectangle 9">
                <a:extLst>
                  <a:ext uri="{FF2B5EF4-FFF2-40B4-BE49-F238E27FC236}">
                    <a16:creationId xmlns:a16="http://schemas.microsoft.com/office/drawing/2014/main" id="{0B0B9886-CB11-8E84-AC25-EE6D26797C02}"/>
                  </a:ext>
                </a:extLst>
              </p:cNvPr>
              <p:cNvSpPr/>
              <p:nvPr/>
            </p:nvSpPr>
            <p:spPr>
              <a:xfrm flipH="1">
                <a:off x="8534400" y="0"/>
                <a:ext cx="3657599" cy="6781799"/>
              </a:xfrm>
              <a:prstGeom prst="roundRect">
                <a:avLst>
                  <a:gd name="adj" fmla="val 0"/>
                </a:avLst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3EFE73C-35EF-99AF-C1CE-EAF8C78802DB}"/>
                </a:ext>
              </a:extLst>
            </p:cNvPr>
            <p:cNvGrpSpPr/>
            <p:nvPr/>
          </p:nvGrpSpPr>
          <p:grpSpPr>
            <a:xfrm>
              <a:off x="6892641" y="975524"/>
              <a:ext cx="5082845" cy="4853742"/>
              <a:chOff x="6892641" y="1081445"/>
              <a:chExt cx="5082845" cy="4853742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AF13A2-71A5-153D-DEBB-659B17F4B331}"/>
                  </a:ext>
                </a:extLst>
              </p:cNvPr>
              <p:cNvSpPr txBox="1"/>
              <p:nvPr/>
            </p:nvSpPr>
            <p:spPr>
              <a:xfrm>
                <a:off x="6892641" y="1081445"/>
                <a:ext cx="40062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Jun 02, 2023</a:t>
                </a:r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D4150E11-C2D5-ACC5-84B4-41378A4846C4}"/>
                  </a:ext>
                </a:extLst>
              </p:cNvPr>
              <p:cNvGrpSpPr/>
              <p:nvPr/>
            </p:nvGrpSpPr>
            <p:grpSpPr>
              <a:xfrm>
                <a:off x="7121546" y="1907532"/>
                <a:ext cx="4853940" cy="4027655"/>
                <a:chOff x="5676413" y="1458750"/>
                <a:chExt cx="5063946" cy="4027655"/>
              </a:xfrm>
            </p:grpSpPr>
            <p:sp>
              <p:nvSpPr>
                <p:cNvPr id="10" name="Rounded Rectangle 9">
                  <a:extLst>
                    <a:ext uri="{FF2B5EF4-FFF2-40B4-BE49-F238E27FC236}">
                      <a16:creationId xmlns:a16="http://schemas.microsoft.com/office/drawing/2014/main" id="{80637E40-7FEA-4440-B4E8-5F6D88CC399D}"/>
                    </a:ext>
                  </a:extLst>
                </p:cNvPr>
                <p:cNvSpPr/>
                <p:nvPr/>
              </p:nvSpPr>
              <p:spPr>
                <a:xfrm>
                  <a:off x="5676413" y="2043525"/>
                  <a:ext cx="5063946" cy="3442880"/>
                </a:xfrm>
                <a:prstGeom prst="roundRect">
                  <a:avLst>
                    <a:gd name="adj" fmla="val 2453"/>
                  </a:avLst>
                </a:prstGeom>
                <a:solidFill>
                  <a:schemeClr val="bg2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lang="en-US" sz="2800" b="1" dirty="0">
                    <a:solidFill>
                      <a:prstClr val="white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lang="en-US" sz="2800" b="1" dirty="0">
                    <a:solidFill>
                      <a:prstClr val="white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r>
                    <a:rPr lang="en-US" sz="2800" b="1" dirty="0">
                      <a:solidFill>
                        <a:prstClr val="white"/>
                      </a:solidFill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Securing APIs with OpenZiti and SPIRE! Application Embedded Zero Trust!</a:t>
                  </a:r>
                  <a:endPara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137160" algn="l"/>
                    </a:tabLst>
                    <a:defRPr/>
                  </a:pPr>
                  <a:r>
                    <a: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 </a:t>
                  </a:r>
                  <a:br>
                    <a: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</a:br>
                  <a:r>
                    <a: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                    </a:t>
                  </a:r>
                </a:p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984E087-7EC5-1E17-5F82-C9B66611E26D}"/>
                    </a:ext>
                  </a:extLst>
                </p:cNvPr>
                <p:cNvSpPr txBox="1"/>
                <p:nvPr/>
              </p:nvSpPr>
              <p:spPr>
                <a:xfrm>
                  <a:off x="5676415" y="1458750"/>
                  <a:ext cx="44605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7E7FD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Episode Details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73293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48640"/>
            <a:ext cx="10146686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Office Hours and livestream</a:t>
              </a:r>
            </a:p>
            <a:p>
              <a:pPr>
                <a:tabLst>
                  <a:tab pos="137160" algn="l"/>
                </a:tabLst>
              </a:pP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                   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May 26, 2023</a:t>
            </a:r>
          </a:p>
        </p:txBody>
      </p:sp>
    </p:spTree>
    <p:extLst>
      <p:ext uri="{BB962C8B-B14F-4D97-AF65-F5344CB8AC3E}">
        <p14:creationId xmlns:p14="http://schemas.microsoft.com/office/powerpoint/2010/main" val="400769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EAA58-2272-4C26-9FC4-EE7F1821C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ZSSH with </a:t>
            </a:r>
            <a:r>
              <a:rPr lang="en-US" sz="4800" dirty="0" err="1"/>
              <a:t>oidc</a:t>
            </a:r>
            <a:r>
              <a:rPr lang="en-US" sz="4800" dirty="0"/>
              <a:t>!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C464EEB-385E-DD85-9F42-1ED9530C3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488" y="2576779"/>
            <a:ext cx="2850662" cy="285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60DD4F1-3828-EB56-6611-891105CB4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1514" y="2680066"/>
            <a:ext cx="2732698" cy="2732698"/>
          </a:xfrm>
          <a:prstGeom prst="rect">
            <a:avLst/>
          </a:prstGeom>
        </p:spPr>
      </p:pic>
      <p:sp>
        <p:nvSpPr>
          <p:cNvPr id="7" name="Plus Sign 6">
            <a:extLst>
              <a:ext uri="{FF2B5EF4-FFF2-40B4-BE49-F238E27FC236}">
                <a16:creationId xmlns:a16="http://schemas.microsoft.com/office/drawing/2014/main" id="{BBA3BDB9-386C-0702-BC6E-999798ADDF44}"/>
              </a:ext>
            </a:extLst>
          </p:cNvPr>
          <p:cNvSpPr/>
          <p:nvPr/>
        </p:nvSpPr>
        <p:spPr>
          <a:xfrm>
            <a:off x="3899878" y="3429000"/>
            <a:ext cx="1234831" cy="123483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usso One"/>
              <a:ea typeface="+mn-ea"/>
              <a:cs typeface="+mn-cs"/>
            </a:endParaRPr>
          </a:p>
        </p:txBody>
      </p:sp>
      <p:sp>
        <p:nvSpPr>
          <p:cNvPr id="8" name="Equals 7">
            <a:extLst>
              <a:ext uri="{FF2B5EF4-FFF2-40B4-BE49-F238E27FC236}">
                <a16:creationId xmlns:a16="http://schemas.microsoft.com/office/drawing/2014/main" id="{144A1A75-DDDB-D180-AC84-D5E08F37F992}"/>
              </a:ext>
            </a:extLst>
          </p:cNvPr>
          <p:cNvSpPr/>
          <p:nvPr/>
        </p:nvSpPr>
        <p:spPr>
          <a:xfrm>
            <a:off x="7960407" y="3382107"/>
            <a:ext cx="1328615" cy="132861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usso One"/>
              <a:ea typeface="+mn-ea"/>
              <a:cs typeface="+mn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A4393A1-55D1-FBC6-C865-99DF5228C1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8" t="18726" r="17634" b="17627"/>
          <a:stretch/>
        </p:blipFill>
        <p:spPr bwMode="auto">
          <a:xfrm>
            <a:off x="647700" y="3253177"/>
            <a:ext cx="3307966" cy="217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688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EAA58-2272-4C26-9FC4-EE7F1821C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err="1"/>
              <a:t>Edgex</a:t>
            </a:r>
            <a:r>
              <a:rPr lang="en-US" sz="4800" dirty="0"/>
              <a:t> Foundry + OpenZiti</a:t>
            </a:r>
          </a:p>
        </p:txBody>
      </p:sp>
      <p:pic>
        <p:nvPicPr>
          <p:cNvPr id="1026" name="Picture 2" descr="EdgeX Foundry: See What's New in the EdgeX 1.1 Release">
            <a:extLst>
              <a:ext uri="{FF2B5EF4-FFF2-40B4-BE49-F238E27FC236}">
                <a16:creationId xmlns:a16="http://schemas.microsoft.com/office/drawing/2014/main" id="{06AC5578-834A-4C72-23C9-A0277FA25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90" y="2343784"/>
            <a:ext cx="3493515" cy="316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C464EEB-385E-DD85-9F42-1ED9530C3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488" y="2576779"/>
            <a:ext cx="2850662" cy="285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60DD4F1-3828-EB56-6611-891105CB4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01514" y="2680066"/>
            <a:ext cx="2732698" cy="2732698"/>
          </a:xfrm>
          <a:prstGeom prst="rect">
            <a:avLst/>
          </a:prstGeom>
        </p:spPr>
      </p:pic>
      <p:sp>
        <p:nvSpPr>
          <p:cNvPr id="7" name="Plus Sign 6">
            <a:extLst>
              <a:ext uri="{FF2B5EF4-FFF2-40B4-BE49-F238E27FC236}">
                <a16:creationId xmlns:a16="http://schemas.microsoft.com/office/drawing/2014/main" id="{BBA3BDB9-386C-0702-BC6E-999798ADDF44}"/>
              </a:ext>
            </a:extLst>
          </p:cNvPr>
          <p:cNvSpPr/>
          <p:nvPr/>
        </p:nvSpPr>
        <p:spPr>
          <a:xfrm>
            <a:off x="3899878" y="3429000"/>
            <a:ext cx="1234831" cy="123483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usso One"/>
              <a:ea typeface="+mn-ea"/>
              <a:cs typeface="+mn-cs"/>
            </a:endParaRPr>
          </a:p>
        </p:txBody>
      </p:sp>
      <p:sp>
        <p:nvSpPr>
          <p:cNvPr id="8" name="Equals 7">
            <a:extLst>
              <a:ext uri="{FF2B5EF4-FFF2-40B4-BE49-F238E27FC236}">
                <a16:creationId xmlns:a16="http://schemas.microsoft.com/office/drawing/2014/main" id="{144A1A75-DDDB-D180-AC84-D5E08F37F992}"/>
              </a:ext>
            </a:extLst>
          </p:cNvPr>
          <p:cNvSpPr/>
          <p:nvPr/>
        </p:nvSpPr>
        <p:spPr>
          <a:xfrm>
            <a:off x="7960407" y="3382107"/>
            <a:ext cx="1328615" cy="132861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usso On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564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48640"/>
            <a:ext cx="10146686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Adding OpenZiti to microservice sample code</a:t>
              </a:r>
            </a:p>
            <a:p>
              <a:pPr>
                <a:tabLst>
                  <a:tab pos="137160" algn="l"/>
                </a:tabLst>
              </a:pP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                   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Apr 28, 2023</a:t>
            </a:r>
          </a:p>
        </p:txBody>
      </p:sp>
    </p:spTree>
    <p:extLst>
      <p:ext uri="{BB962C8B-B14F-4D97-AF65-F5344CB8AC3E}">
        <p14:creationId xmlns:p14="http://schemas.microsoft.com/office/powerpoint/2010/main" val="3947675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79F10AB-6F08-1E4B-EC5A-659E777C973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7F5A12-BA68-3A57-F4B3-758BCD878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7" name="Rounded Rectangle 9">
              <a:extLst>
                <a:ext uri="{FF2B5EF4-FFF2-40B4-BE49-F238E27FC236}">
                  <a16:creationId xmlns:a16="http://schemas.microsoft.com/office/drawing/2014/main" id="{2353D336-FB32-F178-53C1-DEF519FFDF01}"/>
                </a:ext>
              </a:extLst>
            </p:cNvPr>
            <p:cNvSpPr/>
            <p:nvPr/>
          </p:nvSpPr>
          <p:spPr>
            <a:xfrm>
              <a:off x="8185759" y="0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61B3543-D1A7-4E02-2E0B-665F8A06AFC9}"/>
                </a:ext>
              </a:extLst>
            </p:cNvPr>
            <p:cNvGrpSpPr/>
            <p:nvPr/>
          </p:nvGrpSpPr>
          <p:grpSpPr>
            <a:xfrm>
              <a:off x="0" y="548637"/>
              <a:ext cx="8534403" cy="6309362"/>
              <a:chOff x="-1" y="-2"/>
              <a:chExt cx="8534403" cy="6309362"/>
            </a:xfrm>
          </p:grpSpPr>
          <p:sp>
            <p:nvSpPr>
              <p:cNvPr id="21" name="Rounded Rectangle 9">
                <a:extLst>
                  <a:ext uri="{FF2B5EF4-FFF2-40B4-BE49-F238E27FC236}">
                    <a16:creationId xmlns:a16="http://schemas.microsoft.com/office/drawing/2014/main" id="{DA0558DF-CB0E-D679-D804-F105B328832F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22" name="Rounded Rectangle 9">
                <a:extLst>
                  <a:ext uri="{FF2B5EF4-FFF2-40B4-BE49-F238E27FC236}">
                    <a16:creationId xmlns:a16="http://schemas.microsoft.com/office/drawing/2014/main" id="{CD928D4D-AF29-FDB0-ECDF-7D33DFEBB5FE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94B245E-EE63-817E-CC11-E97C4DDC8C11}"/>
                </a:ext>
              </a:extLst>
            </p:cNvPr>
            <p:cNvSpPr txBox="1"/>
            <p:nvPr/>
          </p:nvSpPr>
          <p:spPr>
            <a:xfrm>
              <a:off x="6892641" y="1081444"/>
              <a:ext cx="40062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FFF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Apr 14, 2023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EDBA57-AB70-4DB0-DAC4-F82CA5CCA899}"/>
                </a:ext>
              </a:extLst>
            </p:cNvPr>
            <p:cNvGrpSpPr/>
            <p:nvPr/>
          </p:nvGrpSpPr>
          <p:grpSpPr>
            <a:xfrm>
              <a:off x="7121546" y="1907531"/>
              <a:ext cx="4853940" cy="4027655"/>
              <a:chOff x="5676413" y="1458750"/>
              <a:chExt cx="5063946" cy="4027655"/>
            </a:xfrm>
          </p:grpSpPr>
          <p:sp>
            <p:nvSpPr>
              <p:cNvPr id="15" name="Rounded Rectangle 9">
                <a:extLst>
                  <a:ext uri="{FF2B5EF4-FFF2-40B4-BE49-F238E27FC236}">
                    <a16:creationId xmlns:a16="http://schemas.microsoft.com/office/drawing/2014/main" id="{8A73B103-83E5-FED9-522B-2E539D40C4B9}"/>
                  </a:ext>
                </a:extLst>
              </p:cNvPr>
              <p:cNvSpPr/>
              <p:nvPr/>
            </p:nvSpPr>
            <p:spPr>
              <a:xfrm>
                <a:off x="5676413" y="2223281"/>
                <a:ext cx="5063946" cy="3263124"/>
              </a:xfrm>
              <a:prstGeom prst="roundRect">
                <a:avLst>
                  <a:gd name="adj" fmla="val 2453"/>
                </a:avLst>
              </a:prstGeom>
              <a:solidFill>
                <a:schemeClr val="bg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tabLst>
                    <a:tab pos="137160" algn="l"/>
                  </a:tabLst>
                </a:pPr>
                <a: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Even more </a:t>
                </a:r>
                <a:r>
                  <a:rPr lang="en-US" sz="2800" b="1" dirty="0" err="1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zrok</a:t>
                </a:r>
                <a: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!!!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r>
                  <a:rPr lang="en-US" sz="2800" b="1" dirty="0" err="1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zrok</a:t>
                </a:r>
                <a: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 in docker?</a:t>
                </a:r>
                <a:b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</a:b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r>
                  <a:rPr lang="en-US" sz="2800" b="1" dirty="0" err="1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zrok</a:t>
                </a:r>
                <a: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 in Kubernetes!?                                   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8977B1-988A-107E-E8DA-6531820203AE}"/>
                  </a:ext>
                </a:extLst>
              </p:cNvPr>
              <p:cNvSpPr txBox="1"/>
              <p:nvPr/>
            </p:nvSpPr>
            <p:spPr>
              <a:xfrm>
                <a:off x="5676415" y="1458750"/>
                <a:ext cx="446055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rgbClr val="07E7FD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Episode Details</a:t>
                </a:r>
              </a:p>
            </p:txBody>
          </p:sp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1975D7B-2438-DBA5-A7A4-0619C8522E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0" t="21984" r="47807" b="22610"/>
          <a:stretch/>
        </p:blipFill>
        <p:spPr>
          <a:xfrm>
            <a:off x="787400" y="1803401"/>
            <a:ext cx="4508500" cy="3162300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71F4C7B1-F8DA-8AB1-0CA7-8105FD49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473" y="3361338"/>
            <a:ext cx="1530350" cy="15303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DF161DE-83E3-EE81-15E1-E4EE8C7F99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08" t="19091" r="42138" b="22610"/>
          <a:stretch/>
        </p:blipFill>
        <p:spPr>
          <a:xfrm>
            <a:off x="660399" y="1638300"/>
            <a:ext cx="5210719" cy="3327402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DB8C8F68-00B4-3BF2-5972-95D139F782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3721" y="3441848"/>
            <a:ext cx="1106083" cy="793214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FE67792E-1C11-2E76-8D01-D0B596CA3C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3721" y="4853981"/>
            <a:ext cx="944602" cy="91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93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48640"/>
            <a:ext cx="10146686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OIDC, </a:t>
              </a:r>
              <a:r>
                <a:rPr lang="en-US" sz="2800" b="1" dirty="0" err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Keycloak</a:t>
              </a: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, IdP, </a:t>
              </a:r>
              <a:r>
                <a:rPr lang="en-US" sz="2800" b="1" dirty="0" err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ext</a:t>
              </a: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-</a:t>
              </a:r>
              <a:r>
                <a:rPr lang="en-US" sz="2800" b="1" dirty="0" err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jwt</a:t>
              </a: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-signers</a:t>
              </a:r>
            </a:p>
            <a:p>
              <a:pPr>
                <a:tabLst>
                  <a:tab pos="137160" algn="l"/>
                </a:tabLst>
              </a:pP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                   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 31, 2023</a:t>
            </a:r>
          </a:p>
        </p:txBody>
      </p:sp>
    </p:spTree>
    <p:extLst>
      <p:ext uri="{BB962C8B-B14F-4D97-AF65-F5344CB8AC3E}">
        <p14:creationId xmlns:p14="http://schemas.microsoft.com/office/powerpoint/2010/main" val="977081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48640"/>
            <a:ext cx="10146686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Working session: OpenZiti Network in Kubernetes!</a:t>
              </a:r>
            </a:p>
            <a:p>
              <a:pPr>
                <a:tabLst>
                  <a:tab pos="137160" algn="l"/>
                </a:tabLst>
              </a:pP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                   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 17, </a:t>
            </a:r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2023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3CD1C967-5DB2-806D-B915-87040E479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8949" y="3813141"/>
            <a:ext cx="1211948" cy="117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64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314A4EC-6815-CAA3-D2D1-83A38725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sp>
        <p:nvSpPr>
          <p:cNvPr id="30" name="Rounded Rectangle 9">
            <a:extLst>
              <a:ext uri="{FF2B5EF4-FFF2-40B4-BE49-F238E27FC236}">
                <a16:creationId xmlns:a16="http://schemas.microsoft.com/office/drawing/2014/main" id="{0B0B9886-CB11-8E84-AC25-EE6D26797C02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0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5FF4F8F-4B0C-B084-0A64-D5978929A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574" y="2259218"/>
            <a:ext cx="3908676" cy="219863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6028048-BEA6-08E3-251D-33C35C05CDEC}"/>
              </a:ext>
            </a:extLst>
          </p:cNvPr>
          <p:cNvGrpSpPr/>
          <p:nvPr/>
        </p:nvGrpSpPr>
        <p:grpSpPr>
          <a:xfrm>
            <a:off x="0" y="548639"/>
            <a:ext cx="11975486" cy="5707511"/>
            <a:chOff x="0" y="548639"/>
            <a:chExt cx="11975486" cy="570751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88D11B7-D9BE-6BD2-EC04-15B4C8083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548639"/>
              <a:ext cx="10146687" cy="570751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3AF13A2-71A5-153D-DEBB-659B17F4B331}"/>
                </a:ext>
              </a:extLst>
            </p:cNvPr>
            <p:cNvSpPr txBox="1"/>
            <p:nvPr/>
          </p:nvSpPr>
          <p:spPr>
            <a:xfrm>
              <a:off x="6892641" y="1081445"/>
              <a:ext cx="40062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FFF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Mar 10, 2023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4150E11-C2D5-ACC5-84B4-41378A4846C4}"/>
                </a:ext>
              </a:extLst>
            </p:cNvPr>
            <p:cNvGrpSpPr/>
            <p:nvPr/>
          </p:nvGrpSpPr>
          <p:grpSpPr>
            <a:xfrm>
              <a:off x="7121546" y="1907532"/>
              <a:ext cx="4853940" cy="4027655"/>
              <a:chOff x="5676413" y="1458750"/>
              <a:chExt cx="5063946" cy="4027655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80637E40-7FEA-4440-B4E8-5F6D88CC399D}"/>
                  </a:ext>
                </a:extLst>
              </p:cNvPr>
              <p:cNvSpPr/>
              <p:nvPr/>
            </p:nvSpPr>
            <p:spPr>
              <a:xfrm>
                <a:off x="5676413" y="2043525"/>
                <a:ext cx="5063946" cy="3442880"/>
              </a:xfrm>
              <a:prstGeom prst="roundRect">
                <a:avLst>
                  <a:gd name="adj" fmla="val 2453"/>
                </a:avLst>
              </a:prstGeom>
              <a:solidFill>
                <a:schemeClr val="bg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r>
                  <a:rPr lang="en-US" sz="2800" b="1" dirty="0" err="1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Qcon</a:t>
                </a:r>
                <a: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 </a:t>
                </a:r>
                <a:r>
                  <a:rPr lang="en-US" sz="2800" b="1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2023 Presentation</a:t>
                </a: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  <a:p>
                <a:pPr>
                  <a:tabLst>
                    <a:tab pos="137160" algn="l"/>
                  </a:tabLst>
                </a:pPr>
                <a: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 </a:t>
                </a:r>
                <a:b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</a:br>
                <a: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                   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84E087-7EC5-1E17-5F82-C9B66611E26D}"/>
                  </a:ext>
                </a:extLst>
              </p:cNvPr>
              <p:cNvSpPr txBox="1"/>
              <p:nvPr/>
            </p:nvSpPr>
            <p:spPr>
              <a:xfrm>
                <a:off x="5676415" y="1458750"/>
                <a:ext cx="446055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rgbClr val="07E7FD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Episode Details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7140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0612766-0118-3BBA-6D83-E428DB97EBB7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314A4EC-6815-CAA3-D2D1-83A38725F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0B0B9886-CB11-8E84-AC25-EE6D26797C02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C372047-B64C-1D1D-0F52-3869BFDF6CDC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F04A2B5D-F6EA-5352-DFE1-3064A0885F8F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CCEA3196-5C98-FCD9-C6E2-7718EFD17D63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D41BFFD6-254C-E028-D11D-9E260E192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607" y="3038933"/>
            <a:ext cx="1810583" cy="181058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F7E8727-D6D8-727B-74D5-C638C1CE73C1}"/>
              </a:ext>
            </a:extLst>
          </p:cNvPr>
          <p:cNvGrpSpPr/>
          <p:nvPr/>
        </p:nvGrpSpPr>
        <p:grpSpPr>
          <a:xfrm>
            <a:off x="-1533525" y="4325"/>
            <a:ext cx="13725525" cy="6854824"/>
            <a:chOff x="-1533525" y="0"/>
            <a:chExt cx="13725525" cy="685482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8F84ECB-7357-ED44-9F9C-EDC894177CFE}"/>
                </a:ext>
              </a:extLst>
            </p:cNvPr>
            <p:cNvGrpSpPr/>
            <p:nvPr/>
          </p:nvGrpSpPr>
          <p:grpSpPr>
            <a:xfrm>
              <a:off x="1" y="73025"/>
              <a:ext cx="12191999" cy="6781799"/>
              <a:chOff x="0" y="0"/>
              <a:chExt cx="12191999" cy="678179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5DC14B7-2D01-3F2B-D480-82F72C366934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1999" cy="6781799"/>
                <a:chOff x="0" y="0"/>
                <a:chExt cx="12191999" cy="6781799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9D44BA4F-5840-8DA4-021A-B81FE9EA2600}"/>
                    </a:ext>
                  </a:extLst>
                </p:cNvPr>
                <p:cNvGrpSpPr/>
                <p:nvPr/>
              </p:nvGrpSpPr>
              <p:grpSpPr>
                <a:xfrm>
                  <a:off x="0" y="472437"/>
                  <a:ext cx="10146687" cy="6309362"/>
                  <a:chOff x="6204257" y="548637"/>
                  <a:chExt cx="10146687" cy="6309362"/>
                </a:xfrm>
              </p:grpSpPr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9B9376B9-3459-9FDE-46A3-EA074F21E7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04257" y="548639"/>
                    <a:ext cx="10146687" cy="5707511"/>
                  </a:xfrm>
                  <a:prstGeom prst="rect">
                    <a:avLst/>
                  </a:prstGeom>
                </p:spPr>
              </p:pic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30E15CBC-774C-E7BB-4192-22F788B2A11C}"/>
                      </a:ext>
                    </a:extLst>
                  </p:cNvPr>
                  <p:cNvGrpSpPr/>
                  <p:nvPr/>
                </p:nvGrpSpPr>
                <p:grpSpPr>
                  <a:xfrm>
                    <a:off x="6204257" y="548637"/>
                    <a:ext cx="8534400" cy="6309362"/>
                    <a:chOff x="-1" y="1657367"/>
                    <a:chExt cx="8534400" cy="6309362"/>
                  </a:xfrm>
                </p:grpSpPr>
                <p:sp>
                  <p:nvSpPr>
                    <p:cNvPr id="31" name="Rounded Rectangle 9">
                      <a:extLst>
                        <a:ext uri="{FF2B5EF4-FFF2-40B4-BE49-F238E27FC236}">
                          <a16:creationId xmlns:a16="http://schemas.microsoft.com/office/drawing/2014/main" id="{3CFFF830-5EAB-972F-6776-81F5DFFC5833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558838" y="3991167"/>
                      <a:ext cx="6309362" cy="1641761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31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32" name="Rounded Rectangle 9">
                      <a:extLst>
                        <a:ext uri="{FF2B5EF4-FFF2-40B4-BE49-F238E27FC236}">
                          <a16:creationId xmlns:a16="http://schemas.microsoft.com/office/drawing/2014/main" id="{C3C3B006-00A0-510F-11CF-86C016609F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" y="6922662"/>
                      <a:ext cx="8185760" cy="594359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100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</p:grpSp>
            </p:grpSp>
            <p:sp>
              <p:nvSpPr>
                <p:cNvPr id="27" name="Rounded Rectangle 9">
                  <a:extLst>
                    <a:ext uri="{FF2B5EF4-FFF2-40B4-BE49-F238E27FC236}">
                      <a16:creationId xmlns:a16="http://schemas.microsoft.com/office/drawing/2014/main" id="{E9688ABE-B730-1F65-DEB7-7DE816097E44}"/>
                    </a:ext>
                  </a:extLst>
                </p:cNvPr>
                <p:cNvSpPr/>
                <p:nvPr/>
              </p:nvSpPr>
              <p:spPr>
                <a:xfrm flipH="1">
                  <a:off x="8534400" y="0"/>
                  <a:ext cx="3657599" cy="6781799"/>
                </a:xfrm>
                <a:prstGeom prst="roundRect">
                  <a:avLst>
                    <a:gd name="adj" fmla="val 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A5D6FCA-9280-7644-D9EB-231C72F32FF6}"/>
                  </a:ext>
                </a:extLst>
              </p:cNvPr>
              <p:cNvGrpSpPr/>
              <p:nvPr/>
            </p:nvGrpSpPr>
            <p:grpSpPr>
              <a:xfrm>
                <a:off x="6892641" y="975524"/>
                <a:ext cx="5082845" cy="4853742"/>
                <a:chOff x="6892641" y="1081445"/>
                <a:chExt cx="5082845" cy="4853742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6D105B7-72CD-3F68-64DE-E4A0A0E3B4AE}"/>
                    </a:ext>
                  </a:extLst>
                </p:cNvPr>
                <p:cNvSpPr txBox="1"/>
                <p:nvPr/>
              </p:nvSpPr>
              <p:spPr>
                <a:xfrm>
                  <a:off x="6892641" y="1081445"/>
                  <a:ext cx="400624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600" b="1" dirty="0">
                      <a:solidFill>
                        <a:srgbClr val="FFFF00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Aug 25, 2023</a:t>
                  </a:r>
                </a:p>
              </p:txBody>
            </p: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2C2730B3-18E8-7951-DF84-0776BDE6B781}"/>
                    </a:ext>
                  </a:extLst>
                </p:cNvPr>
                <p:cNvGrpSpPr/>
                <p:nvPr/>
              </p:nvGrpSpPr>
              <p:grpSpPr>
                <a:xfrm>
                  <a:off x="7121546" y="1907532"/>
                  <a:ext cx="4853940" cy="4027655"/>
                  <a:chOff x="5676413" y="1458750"/>
                  <a:chExt cx="5063946" cy="4027655"/>
                </a:xfrm>
              </p:grpSpPr>
              <p:sp>
                <p:nvSpPr>
                  <p:cNvPr id="23" name="Rounded Rectangle 9">
                    <a:extLst>
                      <a:ext uri="{FF2B5EF4-FFF2-40B4-BE49-F238E27FC236}">
                        <a16:creationId xmlns:a16="http://schemas.microsoft.com/office/drawing/2014/main" id="{CC0BA510-AA7C-C27D-C4C9-CA0B71DA7130}"/>
                      </a:ext>
                    </a:extLst>
                  </p:cNvPr>
                  <p:cNvSpPr/>
                  <p:nvPr/>
                </p:nvSpPr>
                <p:spPr>
                  <a:xfrm>
                    <a:off x="5676413" y="2043525"/>
                    <a:ext cx="5063946" cy="3442880"/>
                  </a:xfrm>
                  <a:prstGeom prst="roundRect">
                    <a:avLst>
                      <a:gd name="adj" fmla="val 2453"/>
                    </a:avLst>
                  </a:prstGeom>
                  <a:solidFill>
                    <a:schemeClr val="bg2">
                      <a:alpha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r>
                      <a:rPr lang="en-US" sz="32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User Spotlight! </a:t>
                    </a:r>
                    <a:br>
                      <a:rPr lang="en-US" sz="32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</a:br>
                    <a:r>
                      <a:rPr lang="en-US" sz="32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NetFoundry?!?!</a:t>
                    </a: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0AC5202B-835E-5AC2-D07B-120A9807CFF3}"/>
                      </a:ext>
                    </a:extLst>
                  </p:cNvPr>
                  <p:cNvSpPr txBox="1"/>
                  <p:nvPr/>
                </p:nvSpPr>
                <p:spPr>
                  <a:xfrm>
                    <a:off x="5676415" y="1458750"/>
                    <a:ext cx="4460550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7E7FD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Episode Details</a:t>
                    </a:r>
                  </a:p>
                </p:txBody>
              </p:sp>
            </p:grpSp>
          </p:grp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2DEE8E9-D95A-EC15-260A-EBA716D58C00}"/>
                </a:ext>
              </a:extLst>
            </p:cNvPr>
            <p:cNvSpPr/>
            <p:nvPr/>
          </p:nvSpPr>
          <p:spPr>
            <a:xfrm>
              <a:off x="-1533525" y="0"/>
              <a:ext cx="1533526" cy="344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Top layer/text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A229B74-EE8F-8F89-E4DC-B6800939B261}"/>
              </a:ext>
            </a:extLst>
          </p:cNvPr>
          <p:cNvGrpSpPr/>
          <p:nvPr/>
        </p:nvGrpSpPr>
        <p:grpSpPr>
          <a:xfrm>
            <a:off x="-1533527" y="1878025"/>
            <a:ext cx="6456927" cy="4979975"/>
            <a:chOff x="-1533526" y="1873700"/>
            <a:chExt cx="6456927" cy="49799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2A1E34-4E9A-012B-91E0-B073B1266D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42000"/>
            </a:blip>
            <a:srcRect l="9076" t="23343" r="51441" b="24860"/>
            <a:stretch/>
          </p:blipFill>
          <p:spPr>
            <a:xfrm>
              <a:off x="917160" y="1873700"/>
              <a:ext cx="4006241" cy="295632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94C0FA-DEF4-4E8C-8FA4-B88BA8123116}"/>
                </a:ext>
              </a:extLst>
            </p:cNvPr>
            <p:cNvSpPr/>
            <p:nvPr/>
          </p:nvSpPr>
          <p:spPr>
            <a:xfrm>
              <a:off x="-1533526" y="6509209"/>
              <a:ext cx="1533526" cy="344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tv ‘noise’</a:t>
              </a:r>
            </a:p>
          </p:txBody>
        </p:sp>
      </p:grpSp>
      <p:pic>
        <p:nvPicPr>
          <p:cNvPr id="34" name="Picture 33" descr="A blue and black logo&#10;&#10;Description automatically generated">
            <a:extLst>
              <a:ext uri="{FF2B5EF4-FFF2-40B4-BE49-F238E27FC236}">
                <a16:creationId xmlns:a16="http://schemas.microsoft.com/office/drawing/2014/main" id="{073C4144-D9FA-D8BB-B2DC-562CE96FF1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6238" y="2194519"/>
            <a:ext cx="3532912" cy="52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600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FF02BD-5704-2C6D-2BF9-BE61AF0F3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37" y="550096"/>
            <a:ext cx="10146686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Monthly Forum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 03, 2023</a:t>
            </a:r>
          </a:p>
        </p:txBody>
      </p:sp>
      <p:pic>
        <p:nvPicPr>
          <p:cNvPr id="17" name="Picture 16" descr="A picture containing icon&#10;&#10;Description automatically generated">
            <a:extLst>
              <a:ext uri="{FF2B5EF4-FFF2-40B4-BE49-F238E27FC236}">
                <a16:creationId xmlns:a16="http://schemas.microsoft.com/office/drawing/2014/main" id="{AE900AEE-7D23-A85B-4CB9-BDF69C78E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081" y="2465105"/>
            <a:ext cx="1298365" cy="191640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6580A94-A78D-779B-910C-AABD4708523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9180" y="3029608"/>
            <a:ext cx="2477650" cy="9524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527186-9799-980D-1022-68F17D586A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2000"/>
          </a:blip>
          <a:srcRect l="9076" t="23343" r="51441" b="24860"/>
          <a:stretch/>
        </p:blipFill>
        <p:spPr>
          <a:xfrm>
            <a:off x="914400" y="1865906"/>
            <a:ext cx="4006241" cy="29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98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79F10AB-6F08-1E4B-EC5A-659E777C973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7F5A12-BA68-3A57-F4B3-758BCD878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7" name="Rounded Rectangle 9">
              <a:extLst>
                <a:ext uri="{FF2B5EF4-FFF2-40B4-BE49-F238E27FC236}">
                  <a16:creationId xmlns:a16="http://schemas.microsoft.com/office/drawing/2014/main" id="{2353D336-FB32-F178-53C1-DEF519FFDF01}"/>
                </a:ext>
              </a:extLst>
            </p:cNvPr>
            <p:cNvSpPr/>
            <p:nvPr/>
          </p:nvSpPr>
          <p:spPr>
            <a:xfrm>
              <a:off x="8185759" y="0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61B3543-D1A7-4E02-2E0B-665F8A06AFC9}"/>
                </a:ext>
              </a:extLst>
            </p:cNvPr>
            <p:cNvGrpSpPr/>
            <p:nvPr/>
          </p:nvGrpSpPr>
          <p:grpSpPr>
            <a:xfrm>
              <a:off x="0" y="548637"/>
              <a:ext cx="8534403" cy="6309362"/>
              <a:chOff x="-1" y="-2"/>
              <a:chExt cx="8534403" cy="6309362"/>
            </a:xfrm>
          </p:grpSpPr>
          <p:sp>
            <p:nvSpPr>
              <p:cNvPr id="21" name="Rounded Rectangle 9">
                <a:extLst>
                  <a:ext uri="{FF2B5EF4-FFF2-40B4-BE49-F238E27FC236}">
                    <a16:creationId xmlns:a16="http://schemas.microsoft.com/office/drawing/2014/main" id="{DA0558DF-CB0E-D679-D804-F105B328832F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22" name="Rounded Rectangle 9">
                <a:extLst>
                  <a:ext uri="{FF2B5EF4-FFF2-40B4-BE49-F238E27FC236}">
                    <a16:creationId xmlns:a16="http://schemas.microsoft.com/office/drawing/2014/main" id="{CD928D4D-AF29-FDB0-ECDF-7D33DFEBB5FE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94B245E-EE63-817E-CC11-E97C4DDC8C11}"/>
                </a:ext>
              </a:extLst>
            </p:cNvPr>
            <p:cNvSpPr txBox="1"/>
            <p:nvPr/>
          </p:nvSpPr>
          <p:spPr>
            <a:xfrm>
              <a:off x="6892641" y="1081444"/>
              <a:ext cx="40062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FFF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Feb 17, 2023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EDBA57-AB70-4DB0-DAC4-F82CA5CCA899}"/>
                </a:ext>
              </a:extLst>
            </p:cNvPr>
            <p:cNvGrpSpPr/>
            <p:nvPr/>
          </p:nvGrpSpPr>
          <p:grpSpPr>
            <a:xfrm>
              <a:off x="7121546" y="1907531"/>
              <a:ext cx="4853940" cy="4027655"/>
              <a:chOff x="5676413" y="1458750"/>
              <a:chExt cx="5063946" cy="4027655"/>
            </a:xfrm>
          </p:grpSpPr>
          <p:sp>
            <p:nvSpPr>
              <p:cNvPr id="15" name="Rounded Rectangle 9">
                <a:extLst>
                  <a:ext uri="{FF2B5EF4-FFF2-40B4-BE49-F238E27FC236}">
                    <a16:creationId xmlns:a16="http://schemas.microsoft.com/office/drawing/2014/main" id="{8A73B103-83E5-FED9-522B-2E539D40C4B9}"/>
                  </a:ext>
                </a:extLst>
              </p:cNvPr>
              <p:cNvSpPr/>
              <p:nvPr/>
            </p:nvSpPr>
            <p:spPr>
              <a:xfrm>
                <a:off x="5676413" y="2223281"/>
                <a:ext cx="5063946" cy="3263124"/>
              </a:xfrm>
              <a:prstGeom prst="roundRect">
                <a:avLst>
                  <a:gd name="adj" fmla="val 2453"/>
                </a:avLst>
              </a:prstGeom>
              <a:solidFill>
                <a:schemeClr val="bg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Release note read out</a:t>
                </a:r>
                <a:b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</a:b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r>
                  <a:rPr lang="en-US" sz="2800" b="1" dirty="0" err="1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zrok</a:t>
                </a:r>
                <a: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 in docker</a:t>
                </a:r>
                <a:b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</a:b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r>
                  <a:rPr lang="en-US" sz="2800" b="1" dirty="0" err="1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zrok</a:t>
                </a:r>
                <a: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 in Kubernetes!?                                   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8977B1-988A-107E-E8DA-6531820203AE}"/>
                  </a:ext>
                </a:extLst>
              </p:cNvPr>
              <p:cNvSpPr txBox="1"/>
              <p:nvPr/>
            </p:nvSpPr>
            <p:spPr>
              <a:xfrm>
                <a:off x="5676415" y="1458750"/>
                <a:ext cx="446055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rgbClr val="07E7FD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Episode Details</a:t>
                </a:r>
              </a:p>
            </p:txBody>
          </p:sp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1975D7B-2438-DBA5-A7A4-0619C8522E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0" t="21984" r="47807" b="22610"/>
          <a:stretch/>
        </p:blipFill>
        <p:spPr>
          <a:xfrm>
            <a:off x="787400" y="1803401"/>
            <a:ext cx="4508500" cy="3162300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71F4C7B1-F8DA-8AB1-0CA7-8105FD49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473" y="3361338"/>
            <a:ext cx="1530350" cy="15303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DF161DE-83E3-EE81-15E1-E4EE8C7F99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08" t="19091" r="42138" b="22610"/>
          <a:stretch/>
        </p:blipFill>
        <p:spPr>
          <a:xfrm>
            <a:off x="660399" y="1638300"/>
            <a:ext cx="5210719" cy="3327402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DB8C8F68-00B4-3BF2-5972-95D139F782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3721" y="3441848"/>
            <a:ext cx="1106083" cy="793214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FE67792E-1C11-2E76-8D01-D0B596CA3C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3721" y="4853981"/>
            <a:ext cx="944602" cy="91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459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830E1A-E253-5606-1AF1-31535B3DD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740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9565F939-EBBB-6689-85EC-0AC604048E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60" t="21984" r="47807" b="22610"/>
          <a:stretch/>
        </p:blipFill>
        <p:spPr>
          <a:xfrm>
            <a:off x="787400" y="1803401"/>
            <a:ext cx="45085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22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903B0-A2B5-B7F4-81DC-011A5E123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504272E-FD96-1B30-60BF-33F3434579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930" t="15048" r="17892" b="14518"/>
          <a:stretch/>
        </p:blipFill>
        <p:spPr>
          <a:xfrm>
            <a:off x="8179151" y="2207172"/>
            <a:ext cx="2257622" cy="3064818"/>
          </a:xfr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1C2C03C-3CB0-B373-C237-DF767633B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473" y="3361338"/>
            <a:ext cx="1530350" cy="153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629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B9A2B-A9BF-25EC-7E7E-46833533E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505B4-7E56-09DB-21F2-57A8C639A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256DBD-923D-1150-31AE-2D7CCC15D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39"/>
            <a:ext cx="10146687" cy="570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186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 read out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 err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zrok</a:t>
              </a: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in docker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 err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zrok</a:t>
              </a: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in Kubernetes!?                   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Feb 17, 2023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9169929D-2323-282B-4A39-BEF0C8DBA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3721" y="3572480"/>
            <a:ext cx="1106083" cy="793214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B1DEDD9-3DB6-9A7B-5580-426EDA539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3721" y="4984613"/>
            <a:ext cx="944602" cy="917045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39385FB8-88D0-FFFE-8CB7-2F9C16236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12217" y="56916"/>
            <a:ext cx="3097763" cy="309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14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314A4EC-6815-CAA3-D2D1-83A38725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D41BFFD6-254C-E028-D11D-9E260E192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861" y="2942311"/>
            <a:ext cx="1968500" cy="1968500"/>
          </a:xfrm>
          <a:prstGeom prst="rect">
            <a:avLst/>
          </a:prstGeom>
        </p:spPr>
      </p:pic>
      <p:pic>
        <p:nvPicPr>
          <p:cNvPr id="25" name="Picture 24" descr="Shape&#10;&#10;Description automatically generated">
            <a:extLst>
              <a:ext uri="{FF2B5EF4-FFF2-40B4-BE49-F238E27FC236}">
                <a16:creationId xmlns:a16="http://schemas.microsoft.com/office/drawing/2014/main" id="{CAF710FA-0ADE-8A9B-7B0A-A62FE17D5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577" y="1961630"/>
            <a:ext cx="2479383" cy="92728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8D11B7-D9BE-6BD2-EC04-15B4C8083D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48639"/>
            <a:ext cx="10146687" cy="5707511"/>
          </a:xfrm>
          <a:prstGeom prst="rect">
            <a:avLst/>
          </a:prstGeom>
        </p:spPr>
      </p:pic>
      <p:sp>
        <p:nvSpPr>
          <p:cNvPr id="30" name="Rounded Rectangle 9">
            <a:extLst>
              <a:ext uri="{FF2B5EF4-FFF2-40B4-BE49-F238E27FC236}">
                <a16:creationId xmlns:a16="http://schemas.microsoft.com/office/drawing/2014/main" id="{0B0B9886-CB11-8E84-AC25-EE6D26797C02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0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Feb 10, 2023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User Spotlight!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                   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12189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48640"/>
            <a:ext cx="10146686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New container images!?</a:t>
              </a:r>
            </a:p>
            <a:p>
              <a:pPr>
                <a:tabLst>
                  <a:tab pos="137160" algn="l"/>
                </a:tabLst>
              </a:pP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                   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Feb 3, 2023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9169929D-2323-282B-4A39-BEF0C8DBA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877" y="4041704"/>
            <a:ext cx="2487531" cy="178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0524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6969967" y="1907532"/>
            <a:ext cx="5222034" cy="4027655"/>
            <a:chOff x="5518275" y="1458750"/>
            <a:chExt cx="5447965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518275" y="2043525"/>
              <a:ext cx="5447965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Javier Diaz from </a:t>
              </a:r>
              <a:r>
                <a:rPr lang="en-US" sz="2800" b="1" dirty="0" err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Jeju</a:t>
              </a: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National University. 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Blockchain, OpenZiti and Intent-based networking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Jan 18, 2023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17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48640"/>
            <a:ext cx="10146686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137160" algn="l"/>
                </a:tabLst>
                <a:defRPr/>
              </a:pPr>
              <a:endParaRPr lang="en-US" sz="2800" b="1" dirty="0">
                <a:solidFill>
                  <a:prstClr val="whit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137160" algn="l"/>
                </a:tabLst>
                <a:defRPr/>
              </a:pPr>
              <a:r>
                <a:rPr lang="en-US" sz="2800" b="1" dirty="0">
                  <a:solidFill>
                    <a:prstClr val="white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Let’s self-host</a:t>
              </a:r>
              <a:br>
                <a:rPr lang="en-US" sz="2800" b="1" dirty="0">
                  <a:solidFill>
                    <a:prstClr val="white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 err="1">
                  <a:solidFill>
                    <a:prstClr val="white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BrowZer</a:t>
              </a:r>
              <a:r>
                <a:rPr lang="en-US" sz="2800" b="1" dirty="0">
                  <a:solidFill>
                    <a:prstClr val="white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!</a:t>
              </a:r>
              <a:br>
                <a:rPr lang="en-US" sz="2800" b="1" dirty="0">
                  <a:solidFill>
                    <a:prstClr val="white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>
                  <a:solidFill>
                    <a:prstClr val="white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(again)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                   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Aug 18, 2023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62951A1-AD7E-F875-187E-6875F16B7D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03852" y="3866009"/>
            <a:ext cx="1990060" cy="199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1060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0.21.11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 err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Zitification</a:t>
              </a: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– Beats!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SERPs</a:t>
              </a: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 9,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98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FF02BD-5704-2C6D-2BF9-BE61AF0F3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37" y="550096"/>
            <a:ext cx="10146686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Monthly Ideas Forum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Jan 12</a:t>
            </a:r>
            <a:r>
              <a:rPr lang="en-US" sz="3600" b="1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2023</a:t>
            </a:r>
            <a:endParaRPr lang="en-US" sz="3600" b="1" dirty="0">
              <a:solidFill>
                <a:srgbClr val="FFFF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7" name="Picture 16" descr="A picture containing icon&#10;&#10;Description automatically generated">
            <a:extLst>
              <a:ext uri="{FF2B5EF4-FFF2-40B4-BE49-F238E27FC236}">
                <a16:creationId xmlns:a16="http://schemas.microsoft.com/office/drawing/2014/main" id="{AE900AEE-7D23-A85B-4CB9-BDF69C78E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081" y="2465105"/>
            <a:ext cx="1298365" cy="191640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6580A94-A78D-779B-910C-AABD4708523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9180" y="3029608"/>
            <a:ext cx="2477650" cy="9524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527186-9799-980D-1022-68F17D586A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2000"/>
          </a:blip>
          <a:srcRect l="9076" t="23343" r="51441" b="24860"/>
          <a:stretch/>
        </p:blipFill>
        <p:spPr>
          <a:xfrm>
            <a:off x="914400" y="1865906"/>
            <a:ext cx="4006241" cy="29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89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48640"/>
            <a:ext cx="10146686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strike="sngStrike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0.26.11+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                   +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Nov 18, 2022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EB784102-B97D-DE3E-A194-AD52C2BD8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929" y="4863858"/>
            <a:ext cx="2225370" cy="74719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78DF684-5A4F-365C-91B2-4658705DED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89936" y="4115198"/>
            <a:ext cx="2517160" cy="56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5519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48640"/>
            <a:ext cx="10146686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0.26.11+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Looking at samples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Nov 11, 2022</a:t>
            </a:r>
          </a:p>
        </p:txBody>
      </p:sp>
    </p:spTree>
    <p:extLst>
      <p:ext uri="{BB962C8B-B14F-4D97-AF65-F5344CB8AC3E}">
        <p14:creationId xmlns:p14="http://schemas.microsoft.com/office/powerpoint/2010/main" val="15470234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strike="sngStrike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0.26.10+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 err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BrowZer</a:t>
              </a: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!!!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Nov 04,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41143C2-165F-D3FA-9A75-6C8E4466C1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98614" y="4018391"/>
            <a:ext cx="1240134" cy="124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999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48640"/>
            <a:ext cx="10146686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0.26.10+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Working Session!</a:t>
              </a: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Oct 28, 2022</a:t>
            </a:r>
          </a:p>
        </p:txBody>
      </p:sp>
    </p:spTree>
    <p:extLst>
      <p:ext uri="{BB962C8B-B14F-4D97-AF65-F5344CB8AC3E}">
        <p14:creationId xmlns:p14="http://schemas.microsoft.com/office/powerpoint/2010/main" val="12329674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0.26.10+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Config types – take 2!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Oct 21,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001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0.26.9+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Config types!</a:t>
              </a: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Oct 07,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4834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0.26.8+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Linux UI/Packaging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Python SDK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Hacker </a:t>
              </a:r>
              <a:r>
                <a:rPr lang="en-US" sz="2800" b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News postings</a:t>
              </a: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other?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Sep 23,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5120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790569"/>
            <a:ext cx="4853940" cy="4144618"/>
            <a:chOff x="5676413" y="1341787"/>
            <a:chExt cx="5063946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1341787"/>
              <a:ext cx="5063946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0.26.5+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Multi-Region APIs with Kubernetes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Sep 16,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79F10AB-6F08-1E4B-EC5A-659E777C973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7F5A12-BA68-3A57-F4B3-758BCD878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7" name="Rounded Rectangle 9">
              <a:extLst>
                <a:ext uri="{FF2B5EF4-FFF2-40B4-BE49-F238E27FC236}">
                  <a16:creationId xmlns:a16="http://schemas.microsoft.com/office/drawing/2014/main" id="{2353D336-FB32-F178-53C1-DEF519FFDF01}"/>
                </a:ext>
              </a:extLst>
            </p:cNvPr>
            <p:cNvSpPr/>
            <p:nvPr/>
          </p:nvSpPr>
          <p:spPr>
            <a:xfrm>
              <a:off x="8185759" y="0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61B3543-D1A7-4E02-2E0B-665F8A06AFC9}"/>
                </a:ext>
              </a:extLst>
            </p:cNvPr>
            <p:cNvGrpSpPr/>
            <p:nvPr/>
          </p:nvGrpSpPr>
          <p:grpSpPr>
            <a:xfrm>
              <a:off x="0" y="548637"/>
              <a:ext cx="8534403" cy="6309362"/>
              <a:chOff x="-1" y="-2"/>
              <a:chExt cx="8534403" cy="6309362"/>
            </a:xfrm>
          </p:grpSpPr>
          <p:sp>
            <p:nvSpPr>
              <p:cNvPr id="21" name="Rounded Rectangle 9">
                <a:extLst>
                  <a:ext uri="{FF2B5EF4-FFF2-40B4-BE49-F238E27FC236}">
                    <a16:creationId xmlns:a16="http://schemas.microsoft.com/office/drawing/2014/main" id="{DA0558DF-CB0E-D679-D804-F105B328832F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22" name="Rounded Rectangle 9">
                <a:extLst>
                  <a:ext uri="{FF2B5EF4-FFF2-40B4-BE49-F238E27FC236}">
                    <a16:creationId xmlns:a16="http://schemas.microsoft.com/office/drawing/2014/main" id="{CD928D4D-AF29-FDB0-ECDF-7D33DFEBB5FE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94B245E-EE63-817E-CC11-E97C4DDC8C11}"/>
                </a:ext>
              </a:extLst>
            </p:cNvPr>
            <p:cNvSpPr txBox="1"/>
            <p:nvPr/>
          </p:nvSpPr>
          <p:spPr>
            <a:xfrm>
              <a:off x="6892641" y="1081444"/>
              <a:ext cx="40062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FFF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Aug 4, 2023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EDBA57-AB70-4DB0-DAC4-F82CA5CCA899}"/>
                </a:ext>
              </a:extLst>
            </p:cNvPr>
            <p:cNvGrpSpPr/>
            <p:nvPr/>
          </p:nvGrpSpPr>
          <p:grpSpPr>
            <a:xfrm>
              <a:off x="7121546" y="1907531"/>
              <a:ext cx="4853940" cy="4027655"/>
              <a:chOff x="5676413" y="1458750"/>
              <a:chExt cx="5063946" cy="4027655"/>
            </a:xfrm>
          </p:grpSpPr>
          <p:sp>
            <p:nvSpPr>
              <p:cNvPr id="15" name="Rounded Rectangle 9">
                <a:extLst>
                  <a:ext uri="{FF2B5EF4-FFF2-40B4-BE49-F238E27FC236}">
                    <a16:creationId xmlns:a16="http://schemas.microsoft.com/office/drawing/2014/main" id="{8A73B103-83E5-FED9-522B-2E539D40C4B9}"/>
                  </a:ext>
                </a:extLst>
              </p:cNvPr>
              <p:cNvSpPr/>
              <p:nvPr/>
            </p:nvSpPr>
            <p:spPr>
              <a:xfrm>
                <a:off x="5676413" y="2223281"/>
                <a:ext cx="5063946" cy="3263124"/>
              </a:xfrm>
              <a:prstGeom prst="roundRect">
                <a:avLst>
                  <a:gd name="adj" fmla="val 2453"/>
                </a:avLst>
              </a:prstGeom>
              <a:solidFill>
                <a:schemeClr val="bg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  <a:p>
                <a:pPr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  <a:p>
                <a:pPr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  <a:p>
                <a:pPr>
                  <a:tabLst>
                    <a:tab pos="137160" algn="l"/>
                  </a:tabLst>
                </a:pPr>
                <a:r>
                  <a:rPr lang="en-US" sz="3600" b="1" dirty="0" err="1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zrok</a:t>
                </a:r>
                <a:r>
                  <a:rPr lang="en-US" sz="36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 public beta!!!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8977B1-988A-107E-E8DA-6531820203AE}"/>
                  </a:ext>
                </a:extLst>
              </p:cNvPr>
              <p:cNvSpPr txBox="1"/>
              <p:nvPr/>
            </p:nvSpPr>
            <p:spPr>
              <a:xfrm>
                <a:off x="5676415" y="1458750"/>
                <a:ext cx="446055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rgbClr val="07E7FD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Episode Details</a:t>
                </a:r>
              </a:p>
            </p:txBody>
          </p:sp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1975D7B-2438-DBA5-A7A4-0619C8522E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0" t="21984" r="47807" b="22610"/>
          <a:stretch/>
        </p:blipFill>
        <p:spPr>
          <a:xfrm>
            <a:off x="787400" y="1803401"/>
            <a:ext cx="4508500" cy="3162300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71F4C7B1-F8DA-8AB1-0CA7-8105FD49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473" y="3361338"/>
            <a:ext cx="1530350" cy="15303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DF161DE-83E3-EE81-15E1-E4EE8C7F99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08" t="19091" r="42138" b="22610"/>
          <a:stretch/>
        </p:blipFill>
        <p:spPr>
          <a:xfrm>
            <a:off x="660399" y="1638300"/>
            <a:ext cx="5210719" cy="332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346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790569"/>
            <a:ext cx="4853940" cy="4144618"/>
            <a:chOff x="5676413" y="1341787"/>
            <a:chExt cx="5063946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1341787"/>
              <a:ext cx="5063946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0.26.4+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VPN vs Zero Trust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User Experience</a:t>
              </a: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Sep 09,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38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790569"/>
            <a:ext cx="4853940" cy="4144618"/>
            <a:chOff x="5676413" y="1341787"/>
            <a:chExt cx="5063946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1341787"/>
              <a:ext cx="5063946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0.26.4+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New ZDEW UI?</a:t>
              </a: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Sep 02,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344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790569"/>
            <a:ext cx="4853940" cy="4144618"/>
            <a:chOff x="5676413" y="1341787"/>
            <a:chExt cx="5063946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1341787"/>
              <a:ext cx="5063946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0.26.4+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Custom PKI with OpenSSL?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Aug 26,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161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790569"/>
            <a:ext cx="4853940" cy="4144618"/>
            <a:chOff x="5676413" y="1341787"/>
            <a:chExt cx="5063946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1341787"/>
              <a:ext cx="5063946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0.26.4+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CVE’s, Lambdas and </a:t>
              </a:r>
              <a:r>
                <a:rPr lang="en-US" sz="2800" b="1" dirty="0" err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OpenZiggy</a:t>
              </a: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Aug 12,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449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790569"/>
            <a:ext cx="4853940" cy="4144618"/>
            <a:chOff x="5676413" y="1341787"/>
            <a:chExt cx="5063946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1341787"/>
              <a:ext cx="5063946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0.26.4+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ziti CLI </a:t>
              </a:r>
              <a:r>
                <a:rPr lang="en-US" sz="2800" b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and debugging</a:t>
              </a: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Aug 05,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685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790569"/>
            <a:ext cx="4853940" cy="4144618"/>
            <a:chOff x="5676413" y="1341787"/>
            <a:chExt cx="5063946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1341787"/>
              <a:ext cx="5063946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0.26.2+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Application Embedded LDAP Client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July 22,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0346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790569"/>
            <a:ext cx="4853940" cy="4144618"/>
            <a:chOff x="5676413" y="1341787"/>
            <a:chExt cx="5063946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1341787"/>
              <a:ext cx="5063946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0.26.1+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Posture Checks</a:t>
              </a: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July 15,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08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790569"/>
            <a:ext cx="4853940" cy="4144618"/>
            <a:chOff x="5676413" y="1341787"/>
            <a:chExt cx="5063946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1341787"/>
              <a:ext cx="5063946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0.26.1+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What is ‘zitify’?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July 08,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7540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790569"/>
            <a:ext cx="4853940" cy="4144618"/>
            <a:chOff x="5676413" y="1341787"/>
            <a:chExt cx="5063946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1341787"/>
              <a:ext cx="5063946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0.26.0+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Making ZAC and the Management API DARK!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July 01,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515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790569"/>
            <a:ext cx="4853940" cy="4144618"/>
            <a:chOff x="5676413" y="1341787"/>
            <a:chExt cx="5063946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1341787"/>
              <a:ext cx="5063946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0.25.12+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 err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Zitifying</a:t>
              </a: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Ansible!?!?!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June 17,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41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314A4EC-6815-CAA3-D2D1-83A38725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sp>
        <p:nvSpPr>
          <p:cNvPr id="30" name="Rounded Rectangle 9">
            <a:extLst>
              <a:ext uri="{FF2B5EF4-FFF2-40B4-BE49-F238E27FC236}">
                <a16:creationId xmlns:a16="http://schemas.microsoft.com/office/drawing/2014/main" id="{0B0B9886-CB11-8E84-AC25-EE6D26797C02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0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pic>
        <p:nvPicPr>
          <p:cNvPr id="5" name="Picture 17">
            <a:extLst>
              <a:ext uri="{FF2B5EF4-FFF2-40B4-BE49-F238E27FC236}">
                <a16:creationId xmlns:a16="http://schemas.microsoft.com/office/drawing/2014/main" id="{627587C2-F316-D259-8E45-0C55E3F939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987" t="-3053" r="-852" b="-2942"/>
          <a:stretch/>
        </p:blipFill>
        <p:spPr>
          <a:xfrm>
            <a:off x="1045117" y="2050644"/>
            <a:ext cx="3509291" cy="18270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5E6F47-392A-85FA-DA4E-A00BAEBCBE01}"/>
              </a:ext>
            </a:extLst>
          </p:cNvPr>
          <p:cNvSpPr txBox="1"/>
          <p:nvPr/>
        </p:nvSpPr>
        <p:spPr>
          <a:xfrm>
            <a:off x="1300012" y="2317849"/>
            <a:ext cx="27302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Segoe Script" panose="030B0504020000000003" pitchFamily="66" charset="0"/>
              </a:rPr>
              <a:t>Study Time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41BFFD6-254C-E028-D11D-9E260E192D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0213" t="16255" r="23673" b="15566"/>
          <a:stretch/>
        </p:blipFill>
        <p:spPr>
          <a:xfrm>
            <a:off x="3370888" y="2708090"/>
            <a:ext cx="1443983" cy="233925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391C7E5-3CA8-D62A-ACAA-DBA0AAF10AE7}"/>
              </a:ext>
            </a:extLst>
          </p:cNvPr>
          <p:cNvGrpSpPr/>
          <p:nvPr/>
        </p:nvGrpSpPr>
        <p:grpSpPr>
          <a:xfrm>
            <a:off x="-751561" y="3176"/>
            <a:ext cx="12943561" cy="6854824"/>
            <a:chOff x="-751561" y="0"/>
            <a:chExt cx="12943561" cy="685482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8F84ECB-7357-ED44-9F9C-EDC894177CFE}"/>
                </a:ext>
              </a:extLst>
            </p:cNvPr>
            <p:cNvGrpSpPr/>
            <p:nvPr/>
          </p:nvGrpSpPr>
          <p:grpSpPr>
            <a:xfrm>
              <a:off x="1" y="73025"/>
              <a:ext cx="12191999" cy="6781799"/>
              <a:chOff x="0" y="0"/>
              <a:chExt cx="12191999" cy="678179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5DC14B7-2D01-3F2B-D480-82F72C366934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1999" cy="6781799"/>
                <a:chOff x="0" y="0"/>
                <a:chExt cx="12191999" cy="6781799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9D44BA4F-5840-8DA4-021A-B81FE9EA2600}"/>
                    </a:ext>
                  </a:extLst>
                </p:cNvPr>
                <p:cNvGrpSpPr/>
                <p:nvPr/>
              </p:nvGrpSpPr>
              <p:grpSpPr>
                <a:xfrm>
                  <a:off x="0" y="472437"/>
                  <a:ext cx="10146687" cy="6309362"/>
                  <a:chOff x="6204257" y="548637"/>
                  <a:chExt cx="10146687" cy="6309362"/>
                </a:xfrm>
              </p:grpSpPr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9B9376B9-3459-9FDE-46A3-EA074F21E7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6204257" y="548639"/>
                    <a:ext cx="10146687" cy="5707511"/>
                  </a:xfrm>
                  <a:prstGeom prst="rect">
                    <a:avLst/>
                  </a:prstGeom>
                </p:spPr>
              </p:pic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30E15CBC-774C-E7BB-4192-22F788B2A11C}"/>
                      </a:ext>
                    </a:extLst>
                  </p:cNvPr>
                  <p:cNvGrpSpPr/>
                  <p:nvPr/>
                </p:nvGrpSpPr>
                <p:grpSpPr>
                  <a:xfrm>
                    <a:off x="6204257" y="548637"/>
                    <a:ext cx="8534400" cy="6309362"/>
                    <a:chOff x="-1" y="1657367"/>
                    <a:chExt cx="8534400" cy="6309362"/>
                  </a:xfrm>
                </p:grpSpPr>
                <p:sp>
                  <p:nvSpPr>
                    <p:cNvPr id="31" name="Rounded Rectangle 9">
                      <a:extLst>
                        <a:ext uri="{FF2B5EF4-FFF2-40B4-BE49-F238E27FC236}">
                          <a16:creationId xmlns:a16="http://schemas.microsoft.com/office/drawing/2014/main" id="{3CFFF830-5EAB-972F-6776-81F5DFFC5833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558838" y="3991167"/>
                      <a:ext cx="6309362" cy="1641761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31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32" name="Rounded Rectangle 9">
                      <a:extLst>
                        <a:ext uri="{FF2B5EF4-FFF2-40B4-BE49-F238E27FC236}">
                          <a16:creationId xmlns:a16="http://schemas.microsoft.com/office/drawing/2014/main" id="{C3C3B006-00A0-510F-11CF-86C016609F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" y="6922662"/>
                      <a:ext cx="8185760" cy="594359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100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</p:grpSp>
            </p:grpSp>
            <p:sp>
              <p:nvSpPr>
                <p:cNvPr id="27" name="Rounded Rectangle 9">
                  <a:extLst>
                    <a:ext uri="{FF2B5EF4-FFF2-40B4-BE49-F238E27FC236}">
                      <a16:creationId xmlns:a16="http://schemas.microsoft.com/office/drawing/2014/main" id="{E9688ABE-B730-1F65-DEB7-7DE816097E44}"/>
                    </a:ext>
                  </a:extLst>
                </p:cNvPr>
                <p:cNvSpPr/>
                <p:nvPr/>
              </p:nvSpPr>
              <p:spPr>
                <a:xfrm flipH="1">
                  <a:off x="8534400" y="0"/>
                  <a:ext cx="3657599" cy="6781799"/>
                </a:xfrm>
                <a:prstGeom prst="roundRect">
                  <a:avLst>
                    <a:gd name="adj" fmla="val 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A5D6FCA-9280-7644-D9EB-231C72F32FF6}"/>
                  </a:ext>
                </a:extLst>
              </p:cNvPr>
              <p:cNvGrpSpPr/>
              <p:nvPr/>
            </p:nvGrpSpPr>
            <p:grpSpPr>
              <a:xfrm>
                <a:off x="6892641" y="975524"/>
                <a:ext cx="5082845" cy="4853742"/>
                <a:chOff x="6892641" y="1081445"/>
                <a:chExt cx="5082845" cy="4853742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6D105B7-72CD-3F68-64DE-E4A0A0E3B4AE}"/>
                    </a:ext>
                  </a:extLst>
                </p:cNvPr>
                <p:cNvSpPr txBox="1"/>
                <p:nvPr/>
              </p:nvSpPr>
              <p:spPr>
                <a:xfrm>
                  <a:off x="6892641" y="1081445"/>
                  <a:ext cx="400624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600" b="1" dirty="0">
                      <a:solidFill>
                        <a:srgbClr val="FFFF00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Jul 21, 2023</a:t>
                  </a:r>
                </a:p>
              </p:txBody>
            </p: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2C2730B3-18E8-7951-DF84-0776BDE6B781}"/>
                    </a:ext>
                  </a:extLst>
                </p:cNvPr>
                <p:cNvGrpSpPr/>
                <p:nvPr/>
              </p:nvGrpSpPr>
              <p:grpSpPr>
                <a:xfrm>
                  <a:off x="7121546" y="1907532"/>
                  <a:ext cx="4853940" cy="4027655"/>
                  <a:chOff x="5676413" y="1458750"/>
                  <a:chExt cx="5063946" cy="4027655"/>
                </a:xfrm>
              </p:grpSpPr>
              <p:sp>
                <p:nvSpPr>
                  <p:cNvPr id="23" name="Rounded Rectangle 9">
                    <a:extLst>
                      <a:ext uri="{FF2B5EF4-FFF2-40B4-BE49-F238E27FC236}">
                        <a16:creationId xmlns:a16="http://schemas.microsoft.com/office/drawing/2014/main" id="{CC0BA510-AA7C-C27D-C4C9-CA0B71DA7130}"/>
                      </a:ext>
                    </a:extLst>
                  </p:cNvPr>
                  <p:cNvSpPr/>
                  <p:nvPr/>
                </p:nvSpPr>
                <p:spPr>
                  <a:xfrm>
                    <a:off x="5676413" y="2043525"/>
                    <a:ext cx="5063946" cy="3442880"/>
                  </a:xfrm>
                  <a:prstGeom prst="roundRect">
                    <a:avLst>
                      <a:gd name="adj" fmla="val 2453"/>
                    </a:avLst>
                  </a:prstGeom>
                  <a:solidFill>
                    <a:schemeClr val="bg2">
                      <a:alpha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R="0" lvl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tabLst>
                        <a:tab pos="137160" algn="l"/>
                      </a:tabLst>
                      <a:defRPr/>
                    </a:pPr>
                    <a:endParaRPr lang="en-US" sz="2800" b="1" dirty="0">
                      <a:solidFill>
                        <a:prstClr val="white"/>
                      </a:solidFill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r>
                      <a:rPr lang="en-US" sz="32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OpenZiti Overview!</a:t>
                    </a:r>
                    <a:r>
                      <a: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                    </a:t>
                    </a:r>
                  </a:p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0AC5202B-835E-5AC2-D07B-120A9807CFF3}"/>
                      </a:ext>
                    </a:extLst>
                  </p:cNvPr>
                  <p:cNvSpPr txBox="1"/>
                  <p:nvPr/>
                </p:nvSpPr>
                <p:spPr>
                  <a:xfrm>
                    <a:off x="5676415" y="1458750"/>
                    <a:ext cx="4460550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7E7FD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Episode Details</a:t>
                    </a:r>
                  </a:p>
                </p:txBody>
              </p:sp>
            </p:grpSp>
          </p:grp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2DEE8E9-D95A-EC15-260A-EBA716D58C00}"/>
                </a:ext>
              </a:extLst>
            </p:cNvPr>
            <p:cNvSpPr/>
            <p:nvPr/>
          </p:nvSpPr>
          <p:spPr>
            <a:xfrm>
              <a:off x="-751561" y="0"/>
              <a:ext cx="751562" cy="344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97285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790569"/>
            <a:ext cx="4853940" cy="4144618"/>
            <a:chOff x="5676413" y="1341787"/>
            <a:chExt cx="5063946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1341787"/>
              <a:ext cx="5063946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0.25.11+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Python support and other SDK conversation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June 10,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655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790569"/>
            <a:ext cx="4853940" cy="4144618"/>
            <a:chOff x="5676413" y="1341787"/>
            <a:chExt cx="5063946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1341787"/>
              <a:ext cx="5063946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None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Replacing SSH bastions with OpenZiti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June 3,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0941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8185759" y="753321"/>
            <a:ext cx="4006241" cy="646331"/>
          </a:xfrm>
          <a:prstGeom prst="rect">
            <a:avLst/>
          </a:prstGeom>
          <a:solidFill>
            <a:srgbClr val="C919E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June 3, 2022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8185758" y="1897161"/>
            <a:ext cx="4006241" cy="4144618"/>
            <a:chOff x="8185758" y="1458750"/>
            <a:chExt cx="4006241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8185758" y="1458750"/>
              <a:ext cx="4006241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None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Replacing SSH bastions with OpenZiti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8248815" y="1458750"/>
              <a:ext cx="32356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602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314A4EC-6815-CAA3-D2D1-83A38725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sp>
        <p:nvSpPr>
          <p:cNvPr id="30" name="Rounded Rectangle 9">
            <a:extLst>
              <a:ext uri="{FF2B5EF4-FFF2-40B4-BE49-F238E27FC236}">
                <a16:creationId xmlns:a16="http://schemas.microsoft.com/office/drawing/2014/main" id="{0B0B9886-CB11-8E84-AC25-EE6D26797C02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0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pic>
        <p:nvPicPr>
          <p:cNvPr id="5" name="Picture 17">
            <a:extLst>
              <a:ext uri="{FF2B5EF4-FFF2-40B4-BE49-F238E27FC236}">
                <a16:creationId xmlns:a16="http://schemas.microsoft.com/office/drawing/2014/main" id="{627587C2-F316-D259-8E45-0C55E3F939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987" t="-3053" r="-852" b="-2942"/>
          <a:stretch/>
        </p:blipFill>
        <p:spPr>
          <a:xfrm>
            <a:off x="1045117" y="2050644"/>
            <a:ext cx="3509291" cy="18270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5E6F47-392A-85FA-DA4E-A00BAEBCBE01}"/>
              </a:ext>
            </a:extLst>
          </p:cNvPr>
          <p:cNvSpPr txBox="1"/>
          <p:nvPr/>
        </p:nvSpPr>
        <p:spPr>
          <a:xfrm>
            <a:off x="1300012" y="2317849"/>
            <a:ext cx="27302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Segoe Script" panose="030B0504020000000003" pitchFamily="66" charset="0"/>
              </a:rPr>
              <a:t>Study Time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41BFFD6-254C-E028-D11D-9E260E192D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0213" t="16255" r="23673" b="15566"/>
          <a:stretch/>
        </p:blipFill>
        <p:spPr>
          <a:xfrm>
            <a:off x="3370888" y="2708090"/>
            <a:ext cx="1443983" cy="233925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391C7E5-3CA8-D62A-ACAA-DBA0AAF10AE7}"/>
              </a:ext>
            </a:extLst>
          </p:cNvPr>
          <p:cNvGrpSpPr/>
          <p:nvPr/>
        </p:nvGrpSpPr>
        <p:grpSpPr>
          <a:xfrm>
            <a:off x="-751561" y="3176"/>
            <a:ext cx="12943561" cy="6854824"/>
            <a:chOff x="-751561" y="0"/>
            <a:chExt cx="12943561" cy="685482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8F84ECB-7357-ED44-9F9C-EDC894177CFE}"/>
                </a:ext>
              </a:extLst>
            </p:cNvPr>
            <p:cNvGrpSpPr/>
            <p:nvPr/>
          </p:nvGrpSpPr>
          <p:grpSpPr>
            <a:xfrm>
              <a:off x="1" y="73025"/>
              <a:ext cx="12191999" cy="6781799"/>
              <a:chOff x="0" y="0"/>
              <a:chExt cx="12191999" cy="678179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5DC14B7-2D01-3F2B-D480-82F72C366934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1999" cy="6781799"/>
                <a:chOff x="0" y="0"/>
                <a:chExt cx="12191999" cy="6781799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9D44BA4F-5840-8DA4-021A-B81FE9EA2600}"/>
                    </a:ext>
                  </a:extLst>
                </p:cNvPr>
                <p:cNvGrpSpPr/>
                <p:nvPr/>
              </p:nvGrpSpPr>
              <p:grpSpPr>
                <a:xfrm>
                  <a:off x="0" y="472437"/>
                  <a:ext cx="10146687" cy="6309362"/>
                  <a:chOff x="6204257" y="548637"/>
                  <a:chExt cx="10146687" cy="6309362"/>
                </a:xfrm>
              </p:grpSpPr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9B9376B9-3459-9FDE-46A3-EA074F21E7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6204257" y="548639"/>
                    <a:ext cx="10146687" cy="5707511"/>
                  </a:xfrm>
                  <a:prstGeom prst="rect">
                    <a:avLst/>
                  </a:prstGeom>
                </p:spPr>
              </p:pic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30E15CBC-774C-E7BB-4192-22F788B2A11C}"/>
                      </a:ext>
                    </a:extLst>
                  </p:cNvPr>
                  <p:cNvGrpSpPr/>
                  <p:nvPr/>
                </p:nvGrpSpPr>
                <p:grpSpPr>
                  <a:xfrm>
                    <a:off x="6204257" y="548637"/>
                    <a:ext cx="8534400" cy="6309362"/>
                    <a:chOff x="-1" y="1657367"/>
                    <a:chExt cx="8534400" cy="6309362"/>
                  </a:xfrm>
                </p:grpSpPr>
                <p:sp>
                  <p:nvSpPr>
                    <p:cNvPr id="31" name="Rounded Rectangle 9">
                      <a:extLst>
                        <a:ext uri="{FF2B5EF4-FFF2-40B4-BE49-F238E27FC236}">
                          <a16:creationId xmlns:a16="http://schemas.microsoft.com/office/drawing/2014/main" id="{3CFFF830-5EAB-972F-6776-81F5DFFC5833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558838" y="3991167"/>
                      <a:ext cx="6309362" cy="1641761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31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32" name="Rounded Rectangle 9">
                      <a:extLst>
                        <a:ext uri="{FF2B5EF4-FFF2-40B4-BE49-F238E27FC236}">
                          <a16:creationId xmlns:a16="http://schemas.microsoft.com/office/drawing/2014/main" id="{C3C3B006-00A0-510F-11CF-86C016609F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" y="6922662"/>
                      <a:ext cx="8185760" cy="594359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100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</p:grpSp>
            </p:grpSp>
            <p:sp>
              <p:nvSpPr>
                <p:cNvPr id="27" name="Rounded Rectangle 9">
                  <a:extLst>
                    <a:ext uri="{FF2B5EF4-FFF2-40B4-BE49-F238E27FC236}">
                      <a16:creationId xmlns:a16="http://schemas.microsoft.com/office/drawing/2014/main" id="{E9688ABE-B730-1F65-DEB7-7DE816097E44}"/>
                    </a:ext>
                  </a:extLst>
                </p:cNvPr>
                <p:cNvSpPr/>
                <p:nvPr/>
              </p:nvSpPr>
              <p:spPr>
                <a:xfrm flipH="1">
                  <a:off x="8534400" y="0"/>
                  <a:ext cx="3657599" cy="6781799"/>
                </a:xfrm>
                <a:prstGeom prst="roundRect">
                  <a:avLst>
                    <a:gd name="adj" fmla="val 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</p:txBody>
            </p:sp>
          </p:grpSp>
          <p:sp>
            <p:nvSpPr>
              <p:cNvPr id="23" name="Rounded Rectangle 9">
                <a:extLst>
                  <a:ext uri="{FF2B5EF4-FFF2-40B4-BE49-F238E27FC236}">
                    <a16:creationId xmlns:a16="http://schemas.microsoft.com/office/drawing/2014/main" id="{CC0BA510-AA7C-C27D-C4C9-CA0B71DA7130}"/>
                  </a:ext>
                </a:extLst>
              </p:cNvPr>
              <p:cNvSpPr/>
              <p:nvPr/>
            </p:nvSpPr>
            <p:spPr>
              <a:xfrm>
                <a:off x="7104184" y="724911"/>
                <a:ext cx="5087814" cy="5104355"/>
              </a:xfrm>
              <a:prstGeom prst="roundRect">
                <a:avLst>
                  <a:gd name="adj" fmla="val 2453"/>
                </a:avLst>
              </a:prstGeom>
              <a:solidFill>
                <a:schemeClr val="bg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r>
                  <a:rPr lang="en-US" sz="2800" b="1" dirty="0">
                    <a:solidFill>
                      <a:prstClr val="white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What is Zero Trust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r>
                  <a:rPr lang="en-US" sz="2800" b="1" dirty="0">
                    <a:solidFill>
                      <a:prstClr val="white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WHY Zero Trust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Anatomy of the overlay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r>
                  <a:rPr lang="en-US" sz="2800" b="1" dirty="0">
                    <a:solidFill>
                      <a:prstClr val="white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Controller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Router</a:t>
                </a:r>
                <a:endParaRPr lang="en-US" sz="2800" b="1" dirty="0">
                  <a:solidFill>
                    <a:prstClr val="white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r>
                  <a:rPr kumimoji="0" lang="en-US" sz="2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Tunnelers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/clients/SDK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r>
                  <a:rPr lang="en-US" sz="2800" b="1" dirty="0">
                    <a:solidFill>
                      <a:prstClr val="white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What’s a/an: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Service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r>
                  <a:rPr lang="en-US" sz="2800" b="1" dirty="0">
                    <a:solidFill>
                      <a:prstClr val="white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Config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Service Policy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r>
                  <a:rPr lang="en-US" sz="2800" b="1" dirty="0">
                    <a:solidFill>
                      <a:prstClr val="white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Identity</a:t>
                </a: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2DEE8E9-D95A-EC15-260A-EBA716D58C00}"/>
                </a:ext>
              </a:extLst>
            </p:cNvPr>
            <p:cNvSpPr/>
            <p:nvPr/>
          </p:nvSpPr>
          <p:spPr>
            <a:xfrm>
              <a:off x="-751561" y="0"/>
              <a:ext cx="751562" cy="344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45356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314A4EC-6815-CAA3-D2D1-83A38725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D41BFFD6-254C-E028-D11D-9E260E192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682" y="3043259"/>
            <a:ext cx="1810583" cy="1810583"/>
          </a:xfrm>
          <a:prstGeom prst="rect">
            <a:avLst/>
          </a:prstGeom>
        </p:spPr>
      </p:pic>
      <p:sp>
        <p:nvSpPr>
          <p:cNvPr id="30" name="Rounded Rectangle 9">
            <a:extLst>
              <a:ext uri="{FF2B5EF4-FFF2-40B4-BE49-F238E27FC236}">
                <a16:creationId xmlns:a16="http://schemas.microsoft.com/office/drawing/2014/main" id="{0B0B9886-CB11-8E84-AC25-EE6D26797C02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0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CC182EF2-0F32-D3BC-5E34-41CDFAA4C4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02408" y="1837534"/>
            <a:ext cx="3017794" cy="159146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8F84ECB-7357-ED44-9F9C-EDC894177CFE}"/>
              </a:ext>
            </a:extLst>
          </p:cNvPr>
          <p:cNvGrpSpPr/>
          <p:nvPr/>
        </p:nvGrpSpPr>
        <p:grpSpPr>
          <a:xfrm>
            <a:off x="1" y="73025"/>
            <a:ext cx="12191999" cy="6781799"/>
            <a:chOff x="0" y="0"/>
            <a:chExt cx="12191999" cy="678179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5DC14B7-2D01-3F2B-D480-82F72C366934}"/>
                </a:ext>
              </a:extLst>
            </p:cNvPr>
            <p:cNvGrpSpPr/>
            <p:nvPr/>
          </p:nvGrpSpPr>
          <p:grpSpPr>
            <a:xfrm>
              <a:off x="0" y="0"/>
              <a:ext cx="12191999" cy="6781799"/>
              <a:chOff x="0" y="0"/>
              <a:chExt cx="12191999" cy="6781799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9D44BA4F-5840-8DA4-021A-B81FE9EA2600}"/>
                  </a:ext>
                </a:extLst>
              </p:cNvPr>
              <p:cNvGrpSpPr/>
              <p:nvPr/>
            </p:nvGrpSpPr>
            <p:grpSpPr>
              <a:xfrm>
                <a:off x="0" y="472437"/>
                <a:ext cx="10146687" cy="6309362"/>
                <a:chOff x="6204257" y="548637"/>
                <a:chExt cx="10146687" cy="6309362"/>
              </a:xfrm>
            </p:grpSpPr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9B9376B9-3459-9FDE-46A3-EA074F21E7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04257" y="548639"/>
                  <a:ext cx="10146687" cy="5707511"/>
                </a:xfrm>
                <a:prstGeom prst="rect">
                  <a:avLst/>
                </a:prstGeom>
              </p:spPr>
            </p:pic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30E15CBC-774C-E7BB-4192-22F788B2A11C}"/>
                    </a:ext>
                  </a:extLst>
                </p:cNvPr>
                <p:cNvGrpSpPr/>
                <p:nvPr/>
              </p:nvGrpSpPr>
              <p:grpSpPr>
                <a:xfrm>
                  <a:off x="6204257" y="548637"/>
                  <a:ext cx="8534400" cy="6309362"/>
                  <a:chOff x="-1" y="1657367"/>
                  <a:chExt cx="8534400" cy="6309362"/>
                </a:xfrm>
              </p:grpSpPr>
              <p:sp>
                <p:nvSpPr>
                  <p:cNvPr id="31" name="Rounded Rectangle 9">
                    <a:extLst>
                      <a:ext uri="{FF2B5EF4-FFF2-40B4-BE49-F238E27FC236}">
                        <a16:creationId xmlns:a16="http://schemas.microsoft.com/office/drawing/2014/main" id="{3CFFF830-5EAB-972F-6776-81F5DFFC5833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558838" y="3991167"/>
                    <a:ext cx="6309362" cy="1641761"/>
                  </a:xfrm>
                  <a:prstGeom prst="roundRect">
                    <a:avLst>
                      <a:gd name="adj" fmla="val 0"/>
                    </a:avLst>
                  </a:prstGeom>
                  <a:gradFill flip="none" rotWithShape="1">
                    <a:gsLst>
                      <a:gs pos="0">
                        <a:srgbClr val="000000">
                          <a:alpha val="0"/>
                        </a:srgbClr>
                      </a:gs>
                      <a:gs pos="31000">
                        <a:srgbClr val="000000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  <p:sp>
                <p:nvSpPr>
                  <p:cNvPr id="32" name="Rounded Rectangle 9">
                    <a:extLst>
                      <a:ext uri="{FF2B5EF4-FFF2-40B4-BE49-F238E27FC236}">
                        <a16:creationId xmlns:a16="http://schemas.microsoft.com/office/drawing/2014/main" id="{C3C3B006-00A0-510F-11CF-86C016609FA1}"/>
                      </a:ext>
                    </a:extLst>
                  </p:cNvPr>
                  <p:cNvSpPr/>
                  <p:nvPr/>
                </p:nvSpPr>
                <p:spPr>
                  <a:xfrm>
                    <a:off x="-1" y="6922662"/>
                    <a:ext cx="8185760" cy="594359"/>
                  </a:xfrm>
                  <a:prstGeom prst="roundRect">
                    <a:avLst>
                      <a:gd name="adj" fmla="val 0"/>
                    </a:avLst>
                  </a:prstGeom>
                  <a:gradFill flip="none" rotWithShape="1">
                    <a:gsLst>
                      <a:gs pos="0">
                        <a:srgbClr val="000000">
                          <a:alpha val="0"/>
                        </a:srgbClr>
                      </a:gs>
                      <a:gs pos="100000">
                        <a:srgbClr val="000000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27" name="Rounded Rectangle 9">
                <a:extLst>
                  <a:ext uri="{FF2B5EF4-FFF2-40B4-BE49-F238E27FC236}">
                    <a16:creationId xmlns:a16="http://schemas.microsoft.com/office/drawing/2014/main" id="{E9688ABE-B730-1F65-DEB7-7DE816097E44}"/>
                  </a:ext>
                </a:extLst>
              </p:cNvPr>
              <p:cNvSpPr/>
              <p:nvPr/>
            </p:nvSpPr>
            <p:spPr>
              <a:xfrm flipH="1">
                <a:off x="8534400" y="0"/>
                <a:ext cx="3657599" cy="6781799"/>
              </a:xfrm>
              <a:prstGeom prst="roundRect">
                <a:avLst>
                  <a:gd name="adj" fmla="val 0"/>
                </a:avLst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A5D6FCA-9280-7644-D9EB-231C72F32FF6}"/>
                </a:ext>
              </a:extLst>
            </p:cNvPr>
            <p:cNvGrpSpPr/>
            <p:nvPr/>
          </p:nvGrpSpPr>
          <p:grpSpPr>
            <a:xfrm>
              <a:off x="6892641" y="975524"/>
              <a:ext cx="5082845" cy="4853742"/>
              <a:chOff x="6892641" y="1081445"/>
              <a:chExt cx="5082845" cy="4853742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D105B7-72CD-3F68-64DE-E4A0A0E3B4AE}"/>
                  </a:ext>
                </a:extLst>
              </p:cNvPr>
              <p:cNvSpPr txBox="1"/>
              <p:nvPr/>
            </p:nvSpPr>
            <p:spPr>
              <a:xfrm>
                <a:off x="6892641" y="1081445"/>
                <a:ext cx="40062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Jul 14, 2023</a:t>
                </a: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2C2730B3-18E8-7951-DF84-0776BDE6B781}"/>
                  </a:ext>
                </a:extLst>
              </p:cNvPr>
              <p:cNvGrpSpPr/>
              <p:nvPr/>
            </p:nvGrpSpPr>
            <p:grpSpPr>
              <a:xfrm>
                <a:off x="7121546" y="1907532"/>
                <a:ext cx="4853940" cy="4027655"/>
                <a:chOff x="5676413" y="1458750"/>
                <a:chExt cx="5063946" cy="4027655"/>
              </a:xfrm>
            </p:grpSpPr>
            <p:sp>
              <p:nvSpPr>
                <p:cNvPr id="23" name="Rounded Rectangle 9">
                  <a:extLst>
                    <a:ext uri="{FF2B5EF4-FFF2-40B4-BE49-F238E27FC236}">
                      <a16:creationId xmlns:a16="http://schemas.microsoft.com/office/drawing/2014/main" id="{CC0BA510-AA7C-C27D-C4C9-CA0B71DA7130}"/>
                    </a:ext>
                  </a:extLst>
                </p:cNvPr>
                <p:cNvSpPr/>
                <p:nvPr/>
              </p:nvSpPr>
              <p:spPr>
                <a:xfrm>
                  <a:off x="5676413" y="2043525"/>
                  <a:ext cx="5063946" cy="3442880"/>
                </a:xfrm>
                <a:prstGeom prst="roundRect">
                  <a:avLst>
                    <a:gd name="adj" fmla="val 2453"/>
                  </a:avLst>
                </a:prstGeom>
                <a:solidFill>
                  <a:schemeClr val="bg2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R="0" lvl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tabLst>
                      <a:tab pos="137160" algn="l"/>
                    </a:tabLst>
                    <a:defRPr/>
                  </a:pPr>
                  <a:endParaRPr lang="en-US" sz="2800" b="1" dirty="0">
                    <a:solidFill>
                      <a:prstClr val="white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r>
                    <a:rPr lang="en-US" sz="3200" b="1" dirty="0">
                      <a:solidFill>
                        <a:prstClr val="white"/>
                      </a:solidFill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User Spotlight! </a:t>
                  </a:r>
                  <a:br>
                    <a:rPr lang="en-US" sz="3200" b="1" dirty="0">
                      <a:solidFill>
                        <a:prstClr val="white"/>
                      </a:solidFill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</a:br>
                  <a:r>
                    <a:rPr lang="en-US" sz="3200" b="1" dirty="0">
                      <a:solidFill>
                        <a:prstClr val="white"/>
                      </a:solidFill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Analytics HQ!</a:t>
                  </a:r>
                  <a:r>
                    <a:rPr kumimoji="0" lang="en-US" sz="3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                    </a:t>
                  </a:r>
                </a:p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AC5202B-835E-5AC2-D07B-120A9807CFF3}"/>
                    </a:ext>
                  </a:extLst>
                </p:cNvPr>
                <p:cNvSpPr txBox="1"/>
                <p:nvPr/>
              </p:nvSpPr>
              <p:spPr>
                <a:xfrm>
                  <a:off x="5676415" y="1458750"/>
                  <a:ext cx="44605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7E7FD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Episode Details</a:t>
                  </a:r>
                </a:p>
              </p:txBody>
            </p:sp>
          </p:grp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2DEE8E9-D95A-EC15-260A-EBA716D58C00}"/>
              </a:ext>
            </a:extLst>
          </p:cNvPr>
          <p:cNvSpPr/>
          <p:nvPr/>
        </p:nvSpPr>
        <p:spPr>
          <a:xfrm>
            <a:off x="-751561" y="0"/>
            <a:ext cx="751562" cy="3444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06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48640"/>
            <a:ext cx="10146686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137160" algn="l"/>
                </a:tabLst>
                <a:defRPr/>
              </a:pPr>
              <a:endParaRPr lang="en-US" sz="2800" b="1" dirty="0">
                <a:solidFill>
                  <a:prstClr val="whit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137160" algn="l"/>
                </a:tabLst>
                <a:defRPr/>
              </a:pPr>
              <a:r>
                <a:rPr lang="en-US" sz="2800" b="1" dirty="0">
                  <a:solidFill>
                    <a:prstClr val="white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Let’s self-host</a:t>
              </a:r>
              <a:br>
                <a:rPr lang="en-US" sz="2800" b="1" dirty="0">
                  <a:solidFill>
                    <a:prstClr val="white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 err="1">
                  <a:solidFill>
                    <a:prstClr val="white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BrowZer</a:t>
              </a:r>
              <a:r>
                <a:rPr lang="en-US" sz="2800" b="1" dirty="0">
                  <a:solidFill>
                    <a:prstClr val="white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!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                   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Jun 23, 2023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62951A1-AD7E-F875-187E-6875F16B7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03852" y="3866009"/>
            <a:ext cx="1990060" cy="199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199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314A4EC-6815-CAA3-D2D1-83A38725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D41BFFD6-254C-E028-D11D-9E260E192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861" y="2942311"/>
            <a:ext cx="1968500" cy="1968500"/>
          </a:xfrm>
          <a:prstGeom prst="rect">
            <a:avLst/>
          </a:prstGeom>
        </p:spPr>
      </p:pic>
      <p:sp>
        <p:nvSpPr>
          <p:cNvPr id="30" name="Rounded Rectangle 9">
            <a:extLst>
              <a:ext uri="{FF2B5EF4-FFF2-40B4-BE49-F238E27FC236}">
                <a16:creationId xmlns:a16="http://schemas.microsoft.com/office/drawing/2014/main" id="{0B0B9886-CB11-8E84-AC25-EE6D26797C02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0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CC182EF2-0F32-D3BC-5E34-41CDFAA4C4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6340" y="2049431"/>
            <a:ext cx="3295961" cy="93344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8F84ECB-7357-ED44-9F9C-EDC894177CFE}"/>
              </a:ext>
            </a:extLst>
          </p:cNvPr>
          <p:cNvGrpSpPr/>
          <p:nvPr/>
        </p:nvGrpSpPr>
        <p:grpSpPr>
          <a:xfrm>
            <a:off x="1" y="73025"/>
            <a:ext cx="12191999" cy="6781799"/>
            <a:chOff x="0" y="0"/>
            <a:chExt cx="12191999" cy="678179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5DC14B7-2D01-3F2B-D480-82F72C366934}"/>
                </a:ext>
              </a:extLst>
            </p:cNvPr>
            <p:cNvGrpSpPr/>
            <p:nvPr/>
          </p:nvGrpSpPr>
          <p:grpSpPr>
            <a:xfrm>
              <a:off x="0" y="0"/>
              <a:ext cx="12191999" cy="6781799"/>
              <a:chOff x="0" y="0"/>
              <a:chExt cx="12191999" cy="6781799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9D44BA4F-5840-8DA4-021A-B81FE9EA2600}"/>
                  </a:ext>
                </a:extLst>
              </p:cNvPr>
              <p:cNvGrpSpPr/>
              <p:nvPr/>
            </p:nvGrpSpPr>
            <p:grpSpPr>
              <a:xfrm>
                <a:off x="0" y="472437"/>
                <a:ext cx="10146687" cy="6309362"/>
                <a:chOff x="6204257" y="548637"/>
                <a:chExt cx="10146687" cy="6309362"/>
              </a:xfrm>
            </p:grpSpPr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9B9376B9-3459-9FDE-46A3-EA074F21E7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204257" y="548639"/>
                  <a:ext cx="10146687" cy="5707511"/>
                </a:xfrm>
                <a:prstGeom prst="rect">
                  <a:avLst/>
                </a:prstGeom>
              </p:spPr>
            </p:pic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30E15CBC-774C-E7BB-4192-22F788B2A11C}"/>
                    </a:ext>
                  </a:extLst>
                </p:cNvPr>
                <p:cNvGrpSpPr/>
                <p:nvPr/>
              </p:nvGrpSpPr>
              <p:grpSpPr>
                <a:xfrm>
                  <a:off x="6204257" y="548637"/>
                  <a:ext cx="8534400" cy="6309362"/>
                  <a:chOff x="-1" y="1657367"/>
                  <a:chExt cx="8534400" cy="6309362"/>
                </a:xfrm>
              </p:grpSpPr>
              <p:sp>
                <p:nvSpPr>
                  <p:cNvPr id="31" name="Rounded Rectangle 9">
                    <a:extLst>
                      <a:ext uri="{FF2B5EF4-FFF2-40B4-BE49-F238E27FC236}">
                        <a16:creationId xmlns:a16="http://schemas.microsoft.com/office/drawing/2014/main" id="{3CFFF830-5EAB-972F-6776-81F5DFFC5833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558838" y="3991167"/>
                    <a:ext cx="6309362" cy="1641761"/>
                  </a:xfrm>
                  <a:prstGeom prst="roundRect">
                    <a:avLst>
                      <a:gd name="adj" fmla="val 0"/>
                    </a:avLst>
                  </a:prstGeom>
                  <a:gradFill flip="none" rotWithShape="1">
                    <a:gsLst>
                      <a:gs pos="0">
                        <a:srgbClr val="000000">
                          <a:alpha val="0"/>
                        </a:srgbClr>
                      </a:gs>
                      <a:gs pos="31000">
                        <a:srgbClr val="000000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  <p:sp>
                <p:nvSpPr>
                  <p:cNvPr id="32" name="Rounded Rectangle 9">
                    <a:extLst>
                      <a:ext uri="{FF2B5EF4-FFF2-40B4-BE49-F238E27FC236}">
                        <a16:creationId xmlns:a16="http://schemas.microsoft.com/office/drawing/2014/main" id="{C3C3B006-00A0-510F-11CF-86C016609FA1}"/>
                      </a:ext>
                    </a:extLst>
                  </p:cNvPr>
                  <p:cNvSpPr/>
                  <p:nvPr/>
                </p:nvSpPr>
                <p:spPr>
                  <a:xfrm>
                    <a:off x="-1" y="6922662"/>
                    <a:ext cx="8185760" cy="594359"/>
                  </a:xfrm>
                  <a:prstGeom prst="roundRect">
                    <a:avLst>
                      <a:gd name="adj" fmla="val 0"/>
                    </a:avLst>
                  </a:prstGeom>
                  <a:gradFill flip="none" rotWithShape="1">
                    <a:gsLst>
                      <a:gs pos="0">
                        <a:srgbClr val="000000">
                          <a:alpha val="0"/>
                        </a:srgbClr>
                      </a:gs>
                      <a:gs pos="100000">
                        <a:srgbClr val="000000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27" name="Rounded Rectangle 9">
                <a:extLst>
                  <a:ext uri="{FF2B5EF4-FFF2-40B4-BE49-F238E27FC236}">
                    <a16:creationId xmlns:a16="http://schemas.microsoft.com/office/drawing/2014/main" id="{E9688ABE-B730-1F65-DEB7-7DE816097E44}"/>
                  </a:ext>
                </a:extLst>
              </p:cNvPr>
              <p:cNvSpPr/>
              <p:nvPr/>
            </p:nvSpPr>
            <p:spPr>
              <a:xfrm flipH="1">
                <a:off x="8534400" y="0"/>
                <a:ext cx="3657599" cy="6781799"/>
              </a:xfrm>
              <a:prstGeom prst="roundRect">
                <a:avLst>
                  <a:gd name="adj" fmla="val 0"/>
                </a:avLst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A5D6FCA-9280-7644-D9EB-231C72F32FF6}"/>
                </a:ext>
              </a:extLst>
            </p:cNvPr>
            <p:cNvGrpSpPr/>
            <p:nvPr/>
          </p:nvGrpSpPr>
          <p:grpSpPr>
            <a:xfrm>
              <a:off x="6892641" y="975524"/>
              <a:ext cx="5082845" cy="4853742"/>
              <a:chOff x="6892641" y="1081445"/>
              <a:chExt cx="5082845" cy="4853742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D105B7-72CD-3F68-64DE-E4A0A0E3B4AE}"/>
                  </a:ext>
                </a:extLst>
              </p:cNvPr>
              <p:cNvSpPr txBox="1"/>
              <p:nvPr/>
            </p:nvSpPr>
            <p:spPr>
              <a:xfrm>
                <a:off x="6892641" y="1081445"/>
                <a:ext cx="40062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Jun 23, 2023</a:t>
                </a: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2C2730B3-18E8-7951-DF84-0776BDE6B781}"/>
                  </a:ext>
                </a:extLst>
              </p:cNvPr>
              <p:cNvGrpSpPr/>
              <p:nvPr/>
            </p:nvGrpSpPr>
            <p:grpSpPr>
              <a:xfrm>
                <a:off x="7121546" y="1907532"/>
                <a:ext cx="4853940" cy="4027655"/>
                <a:chOff x="5676413" y="1458750"/>
                <a:chExt cx="5063946" cy="4027655"/>
              </a:xfrm>
            </p:grpSpPr>
            <p:sp>
              <p:nvSpPr>
                <p:cNvPr id="23" name="Rounded Rectangle 9">
                  <a:extLst>
                    <a:ext uri="{FF2B5EF4-FFF2-40B4-BE49-F238E27FC236}">
                      <a16:creationId xmlns:a16="http://schemas.microsoft.com/office/drawing/2014/main" id="{CC0BA510-AA7C-C27D-C4C9-CA0B71DA7130}"/>
                    </a:ext>
                  </a:extLst>
                </p:cNvPr>
                <p:cNvSpPr/>
                <p:nvPr/>
              </p:nvSpPr>
              <p:spPr>
                <a:xfrm>
                  <a:off x="5676413" y="2043525"/>
                  <a:ext cx="5063946" cy="3442880"/>
                </a:xfrm>
                <a:prstGeom prst="roundRect">
                  <a:avLst>
                    <a:gd name="adj" fmla="val 2453"/>
                  </a:avLst>
                </a:prstGeom>
                <a:solidFill>
                  <a:schemeClr val="bg2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lang="en-US" sz="2800" b="1" dirty="0">
                    <a:solidFill>
                      <a:prstClr val="white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lang="en-US" sz="2800" b="1" dirty="0">
                    <a:solidFill>
                      <a:prstClr val="white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r>
                    <a:rPr lang="en-US" sz="2800" b="1" dirty="0">
                      <a:solidFill>
                        <a:prstClr val="white"/>
                      </a:solidFill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User Spotlight! </a:t>
                  </a:r>
                  <a:br>
                    <a:rPr lang="en-US" sz="2800" b="1" dirty="0">
                      <a:solidFill>
                        <a:prstClr val="white"/>
                      </a:solidFill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</a:br>
                  <a:r>
                    <a:rPr lang="en-US" sz="2800" b="1" dirty="0">
                      <a:solidFill>
                        <a:prstClr val="white"/>
                      </a:solidFill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Paul Otto - RAFT</a:t>
                  </a:r>
                  <a:br>
                    <a: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</a:br>
                  <a:r>
                    <a: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                    </a:t>
                  </a:r>
                </a:p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AC5202B-835E-5AC2-D07B-120A9807CFF3}"/>
                    </a:ext>
                  </a:extLst>
                </p:cNvPr>
                <p:cNvSpPr txBox="1"/>
                <p:nvPr/>
              </p:nvSpPr>
              <p:spPr>
                <a:xfrm>
                  <a:off x="5676415" y="1458750"/>
                  <a:ext cx="44605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7E7FD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Episode Details</a:t>
                  </a:r>
                </a:p>
              </p:txBody>
            </p:sp>
          </p:grp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2DEE8E9-D95A-EC15-260A-EBA716D58C00}"/>
              </a:ext>
            </a:extLst>
          </p:cNvPr>
          <p:cNvSpPr/>
          <p:nvPr/>
        </p:nvSpPr>
        <p:spPr>
          <a:xfrm>
            <a:off x="-751561" y="0"/>
            <a:ext cx="751562" cy="3444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660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Russo One">
      <a:majorFont>
        <a:latin typeface="Russo One"/>
        <a:ea typeface=""/>
        <a:cs typeface=""/>
      </a:majorFont>
      <a:minorFont>
        <a:latin typeface="Russo One"/>
        <a:ea typeface=""/>
        <a:cs typeface="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808</TotalTime>
  <Words>745</Words>
  <Application>Microsoft Office PowerPoint</Application>
  <PresentationFormat>Widescreen</PresentationFormat>
  <Paragraphs>240</Paragraphs>
  <Slides>52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62" baseType="lpstr">
      <vt:lpstr>Arial</vt:lpstr>
      <vt:lpstr>Calibri</vt:lpstr>
      <vt:lpstr>Calibri Light</vt:lpstr>
      <vt:lpstr>Open Sans</vt:lpstr>
      <vt:lpstr>Open Sans Semibold</vt:lpstr>
      <vt:lpstr>Russo One</vt:lpstr>
      <vt:lpstr>Segoe Script</vt:lpstr>
      <vt:lpstr>Wingdings 2</vt:lpstr>
      <vt:lpstr>Office Theme</vt:lpstr>
      <vt:lpstr>1_Dividend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ZSSH with oidc!</vt:lpstr>
      <vt:lpstr>Edgex Foundry + OpenZiti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Finger</dc:creator>
  <cp:lastModifiedBy>clint.dovholuk</cp:lastModifiedBy>
  <cp:revision>107</cp:revision>
  <dcterms:created xsi:type="dcterms:W3CDTF">2022-06-02T19:56:30Z</dcterms:created>
  <dcterms:modified xsi:type="dcterms:W3CDTF">2023-09-01T00:19:24Z</dcterms:modified>
</cp:coreProperties>
</file>